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8477885" cy="6172200"/>
          </a:xfrm>
          <a:custGeom>
            <a:avLst/>
            <a:gdLst/>
            <a:ahLst/>
            <a:cxnLst/>
            <a:rect l="l" t="t" r="r" b="b"/>
            <a:pathLst>
              <a:path w="8477885" h="6172200">
                <a:moveTo>
                  <a:pt x="6130925" y="5426075"/>
                </a:moveTo>
                <a:lnTo>
                  <a:pt x="725500" y="0"/>
                </a:lnTo>
                <a:lnTo>
                  <a:pt x="0" y="0"/>
                </a:lnTo>
                <a:lnTo>
                  <a:pt x="0" y="763524"/>
                </a:lnTo>
                <a:lnTo>
                  <a:pt x="5387975" y="6172136"/>
                </a:lnTo>
                <a:lnTo>
                  <a:pt x="6130925" y="5426075"/>
                </a:lnTo>
                <a:close/>
              </a:path>
              <a:path w="8477885" h="6172200">
                <a:moveTo>
                  <a:pt x="6751193" y="4819269"/>
                </a:moveTo>
                <a:lnTo>
                  <a:pt x="1952752" y="0"/>
                </a:lnTo>
                <a:lnTo>
                  <a:pt x="1365504" y="0"/>
                </a:lnTo>
                <a:lnTo>
                  <a:pt x="6457569" y="5114417"/>
                </a:lnTo>
                <a:lnTo>
                  <a:pt x="6751193" y="4819269"/>
                </a:lnTo>
                <a:close/>
              </a:path>
              <a:path w="8477885" h="6172200">
                <a:moveTo>
                  <a:pt x="8008493" y="3553460"/>
                </a:moveTo>
                <a:lnTo>
                  <a:pt x="4471797" y="0"/>
                </a:lnTo>
                <a:lnTo>
                  <a:pt x="3471672" y="0"/>
                </a:lnTo>
                <a:lnTo>
                  <a:pt x="7508494" y="4056761"/>
                </a:lnTo>
                <a:lnTo>
                  <a:pt x="8008493" y="3553460"/>
                </a:lnTo>
                <a:close/>
              </a:path>
              <a:path w="8477885" h="6172200">
                <a:moveTo>
                  <a:pt x="8477885" y="3087116"/>
                </a:moveTo>
                <a:lnTo>
                  <a:pt x="5401945" y="0"/>
                </a:lnTo>
                <a:lnTo>
                  <a:pt x="4849368" y="0"/>
                </a:lnTo>
                <a:lnTo>
                  <a:pt x="8201660" y="3364865"/>
                </a:lnTo>
                <a:lnTo>
                  <a:pt x="8477885" y="3087116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86811" y="324611"/>
            <a:ext cx="3806952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4540" y="1575103"/>
            <a:ext cx="3375025" cy="346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8477885" cy="6172200"/>
          </a:xfrm>
          <a:custGeom>
            <a:avLst/>
            <a:gdLst/>
            <a:ahLst/>
            <a:cxnLst/>
            <a:rect l="l" t="t" r="r" b="b"/>
            <a:pathLst>
              <a:path w="8477885" h="6172200">
                <a:moveTo>
                  <a:pt x="6130925" y="5426075"/>
                </a:moveTo>
                <a:lnTo>
                  <a:pt x="725500" y="0"/>
                </a:lnTo>
                <a:lnTo>
                  <a:pt x="0" y="0"/>
                </a:lnTo>
                <a:lnTo>
                  <a:pt x="0" y="763524"/>
                </a:lnTo>
                <a:lnTo>
                  <a:pt x="5387975" y="6172136"/>
                </a:lnTo>
                <a:lnTo>
                  <a:pt x="6130925" y="5426075"/>
                </a:lnTo>
                <a:close/>
              </a:path>
              <a:path w="8477885" h="6172200">
                <a:moveTo>
                  <a:pt x="6751193" y="4819269"/>
                </a:moveTo>
                <a:lnTo>
                  <a:pt x="1952752" y="0"/>
                </a:lnTo>
                <a:lnTo>
                  <a:pt x="1365504" y="0"/>
                </a:lnTo>
                <a:lnTo>
                  <a:pt x="6457569" y="5114417"/>
                </a:lnTo>
                <a:lnTo>
                  <a:pt x="6751193" y="4819269"/>
                </a:lnTo>
                <a:close/>
              </a:path>
              <a:path w="8477885" h="6172200">
                <a:moveTo>
                  <a:pt x="8008493" y="3553460"/>
                </a:moveTo>
                <a:lnTo>
                  <a:pt x="4471797" y="0"/>
                </a:lnTo>
                <a:lnTo>
                  <a:pt x="3471672" y="0"/>
                </a:lnTo>
                <a:lnTo>
                  <a:pt x="7508494" y="4056761"/>
                </a:lnTo>
                <a:lnTo>
                  <a:pt x="8008493" y="3553460"/>
                </a:lnTo>
                <a:close/>
              </a:path>
              <a:path w="8477885" h="6172200">
                <a:moveTo>
                  <a:pt x="8477885" y="3087116"/>
                </a:moveTo>
                <a:lnTo>
                  <a:pt x="5401945" y="0"/>
                </a:lnTo>
                <a:lnTo>
                  <a:pt x="4849368" y="0"/>
                </a:lnTo>
                <a:lnTo>
                  <a:pt x="8201660" y="3364865"/>
                </a:lnTo>
                <a:lnTo>
                  <a:pt x="8477885" y="3087116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9666" y="258267"/>
            <a:ext cx="8284667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90" y="1965706"/>
            <a:ext cx="8964218" cy="422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45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9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106.png"/><Relationship Id="rId5" Type="http://schemas.openxmlformats.org/officeDocument/2006/relationships/image" Target="../media/image101.png"/><Relationship Id="rId10" Type="http://schemas.openxmlformats.org/officeDocument/2006/relationships/image" Target="../media/image105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45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10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41.jp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jpg"/><Relationship Id="rId2" Type="http://schemas.openxmlformats.org/officeDocument/2006/relationships/image" Target="../media/image125.png"/><Relationship Id="rId16" Type="http://schemas.openxmlformats.org/officeDocument/2006/relationships/image" Target="../media/image139.png"/><Relationship Id="rId20" Type="http://schemas.openxmlformats.org/officeDocument/2006/relationships/image" Target="../media/image1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19" Type="http://schemas.openxmlformats.org/officeDocument/2006/relationships/image" Target="../media/image142.jp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54.png"/><Relationship Id="rId3" Type="http://schemas.openxmlformats.org/officeDocument/2006/relationships/image" Target="../media/image19.png"/><Relationship Id="rId7" Type="http://schemas.openxmlformats.org/officeDocument/2006/relationships/image" Target="../media/image149.png"/><Relationship Id="rId12" Type="http://schemas.openxmlformats.org/officeDocument/2006/relationships/image" Target="../media/image153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2.png"/><Relationship Id="rId5" Type="http://schemas.openxmlformats.org/officeDocument/2006/relationships/image" Target="../media/image147.png"/><Relationship Id="rId10" Type="http://schemas.openxmlformats.org/officeDocument/2006/relationships/image" Target="../media/image151.png"/><Relationship Id="rId4" Type="http://schemas.openxmlformats.org/officeDocument/2006/relationships/image" Target="../media/image146.png"/><Relationship Id="rId9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" Type="http://schemas.openxmlformats.org/officeDocument/2006/relationships/image" Target="../media/image156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3" Type="http://schemas.openxmlformats.org/officeDocument/2006/relationships/image" Target="../media/image6.png"/><Relationship Id="rId21" Type="http://schemas.openxmlformats.org/officeDocument/2006/relationships/image" Target="../media/image190.png"/><Relationship Id="rId7" Type="http://schemas.openxmlformats.org/officeDocument/2006/relationships/image" Target="../media/image177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" Type="http://schemas.openxmlformats.org/officeDocument/2006/relationships/image" Target="../media/image173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5" Type="http://schemas.openxmlformats.org/officeDocument/2006/relationships/image" Target="../media/image175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174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6.png"/><Relationship Id="rId3" Type="http://schemas.openxmlformats.org/officeDocument/2006/relationships/image" Target="../media/image207.png"/><Relationship Id="rId21" Type="http://schemas.openxmlformats.org/officeDocument/2006/relationships/image" Target="../media/image222.png"/><Relationship Id="rId7" Type="http://schemas.openxmlformats.org/officeDocument/2006/relationships/image" Target="../media/image7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" Type="http://schemas.openxmlformats.org/officeDocument/2006/relationships/image" Target="../media/image206.png"/><Relationship Id="rId16" Type="http://schemas.openxmlformats.org/officeDocument/2006/relationships/image" Target="../media/image218.png"/><Relationship Id="rId20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11" Type="http://schemas.openxmlformats.org/officeDocument/2006/relationships/image" Target="../media/image213.png"/><Relationship Id="rId5" Type="http://schemas.openxmlformats.org/officeDocument/2006/relationships/image" Target="../media/image19.png"/><Relationship Id="rId15" Type="http://schemas.openxmlformats.org/officeDocument/2006/relationships/image" Target="../media/image217.png"/><Relationship Id="rId23" Type="http://schemas.openxmlformats.org/officeDocument/2006/relationships/image" Target="../media/image224.png"/><Relationship Id="rId10" Type="http://schemas.openxmlformats.org/officeDocument/2006/relationships/image" Target="../media/image212.png"/><Relationship Id="rId19" Type="http://schemas.openxmlformats.org/officeDocument/2006/relationships/image" Target="../media/image220.png"/><Relationship Id="rId4" Type="http://schemas.openxmlformats.org/officeDocument/2006/relationships/image" Target="../media/image208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Relationship Id="rId22" Type="http://schemas.openxmlformats.org/officeDocument/2006/relationships/image" Target="../media/image2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19.png"/><Relationship Id="rId7" Type="http://schemas.openxmlformats.org/officeDocument/2006/relationships/image" Target="../media/image228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79.png"/><Relationship Id="rId10" Type="http://schemas.openxmlformats.org/officeDocument/2006/relationships/image" Target="../media/image231.png"/><Relationship Id="rId4" Type="http://schemas.openxmlformats.org/officeDocument/2006/relationships/image" Target="../media/image226.png"/><Relationship Id="rId9" Type="http://schemas.openxmlformats.org/officeDocument/2006/relationships/image" Target="../media/image2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jp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239.png"/><Relationship Id="rId10" Type="http://schemas.openxmlformats.org/officeDocument/2006/relationships/image" Target="../media/image244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6.png"/><Relationship Id="rId3" Type="http://schemas.openxmlformats.org/officeDocument/2006/relationships/image" Target="../media/image45.png"/><Relationship Id="rId7" Type="http://schemas.openxmlformats.org/officeDocument/2006/relationships/image" Target="../media/image251.png"/><Relationship Id="rId12" Type="http://schemas.openxmlformats.org/officeDocument/2006/relationships/image" Target="../media/image255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179.png"/><Relationship Id="rId5" Type="http://schemas.openxmlformats.org/officeDocument/2006/relationships/image" Target="../media/image8.png"/><Relationship Id="rId15" Type="http://schemas.openxmlformats.org/officeDocument/2006/relationships/image" Target="../media/image258.png"/><Relationship Id="rId10" Type="http://schemas.openxmlformats.org/officeDocument/2006/relationships/image" Target="../media/image254.png"/><Relationship Id="rId4" Type="http://schemas.openxmlformats.org/officeDocument/2006/relationships/image" Target="../media/image249.png"/><Relationship Id="rId9" Type="http://schemas.openxmlformats.org/officeDocument/2006/relationships/image" Target="../media/image253.png"/><Relationship Id="rId14" Type="http://schemas.openxmlformats.org/officeDocument/2006/relationships/image" Target="../media/image2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6.png"/><Relationship Id="rId3" Type="http://schemas.openxmlformats.org/officeDocument/2006/relationships/image" Target="../media/image45.png"/><Relationship Id="rId7" Type="http://schemas.openxmlformats.org/officeDocument/2006/relationships/image" Target="../media/image82.png"/><Relationship Id="rId12" Type="http://schemas.openxmlformats.org/officeDocument/2006/relationships/image" Target="../media/image265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64.png"/><Relationship Id="rId5" Type="http://schemas.openxmlformats.org/officeDocument/2006/relationships/image" Target="../media/image8.png"/><Relationship Id="rId15" Type="http://schemas.openxmlformats.org/officeDocument/2006/relationships/image" Target="../media/image268.png"/><Relationship Id="rId10" Type="http://schemas.openxmlformats.org/officeDocument/2006/relationships/image" Target="../media/image263.png"/><Relationship Id="rId4" Type="http://schemas.openxmlformats.org/officeDocument/2006/relationships/image" Target="../media/image260.png"/><Relationship Id="rId9" Type="http://schemas.openxmlformats.org/officeDocument/2006/relationships/image" Target="../media/image179.png"/><Relationship Id="rId14" Type="http://schemas.openxmlformats.org/officeDocument/2006/relationships/image" Target="../media/image26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279.png"/><Relationship Id="rId3" Type="http://schemas.openxmlformats.org/officeDocument/2006/relationships/image" Target="../media/image60.png"/><Relationship Id="rId7" Type="http://schemas.openxmlformats.org/officeDocument/2006/relationships/image" Target="../media/image8.png"/><Relationship Id="rId12" Type="http://schemas.openxmlformats.org/officeDocument/2006/relationships/image" Target="../media/image278.png"/><Relationship Id="rId17" Type="http://schemas.openxmlformats.org/officeDocument/2006/relationships/image" Target="../media/image283.png"/><Relationship Id="rId2" Type="http://schemas.openxmlformats.org/officeDocument/2006/relationships/image" Target="../media/image270.png"/><Relationship Id="rId16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11" Type="http://schemas.openxmlformats.org/officeDocument/2006/relationships/image" Target="../media/image277.png"/><Relationship Id="rId5" Type="http://schemas.openxmlformats.org/officeDocument/2006/relationships/image" Target="../media/image272.png"/><Relationship Id="rId15" Type="http://schemas.openxmlformats.org/officeDocument/2006/relationships/image" Target="../media/image281.png"/><Relationship Id="rId10" Type="http://schemas.openxmlformats.org/officeDocument/2006/relationships/image" Target="../media/image276.png"/><Relationship Id="rId4" Type="http://schemas.openxmlformats.org/officeDocument/2006/relationships/image" Target="../media/image271.png"/><Relationship Id="rId9" Type="http://schemas.openxmlformats.org/officeDocument/2006/relationships/image" Target="../media/image275.png"/><Relationship Id="rId14" Type="http://schemas.openxmlformats.org/officeDocument/2006/relationships/image" Target="../media/image2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.png"/><Relationship Id="rId5" Type="http://schemas.openxmlformats.org/officeDocument/2006/relationships/image" Target="../media/image285.png"/><Relationship Id="rId4" Type="http://schemas.openxmlformats.org/officeDocument/2006/relationships/image" Target="../media/image28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7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13" Type="http://schemas.openxmlformats.org/officeDocument/2006/relationships/image" Target="../media/image299.png"/><Relationship Id="rId3" Type="http://schemas.openxmlformats.org/officeDocument/2006/relationships/image" Target="../media/image289.png"/><Relationship Id="rId7" Type="http://schemas.openxmlformats.org/officeDocument/2006/relationships/image" Target="../media/image293.png"/><Relationship Id="rId12" Type="http://schemas.openxmlformats.org/officeDocument/2006/relationships/image" Target="../media/image298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11" Type="http://schemas.openxmlformats.org/officeDocument/2006/relationships/image" Target="../media/image297.png"/><Relationship Id="rId5" Type="http://schemas.openxmlformats.org/officeDocument/2006/relationships/image" Target="../media/image291.png"/><Relationship Id="rId15" Type="http://schemas.openxmlformats.org/officeDocument/2006/relationships/image" Target="../media/image301.png"/><Relationship Id="rId10" Type="http://schemas.openxmlformats.org/officeDocument/2006/relationships/image" Target="../media/image296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Relationship Id="rId14" Type="http://schemas.openxmlformats.org/officeDocument/2006/relationships/image" Target="../media/image30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3" Type="http://schemas.openxmlformats.org/officeDocument/2006/relationships/image" Target="../media/image302.png"/><Relationship Id="rId7" Type="http://schemas.openxmlformats.org/officeDocument/2006/relationships/image" Target="../media/image30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5.png"/><Relationship Id="rId5" Type="http://schemas.openxmlformats.org/officeDocument/2006/relationships/image" Target="../media/image304.png"/><Relationship Id="rId4" Type="http://schemas.openxmlformats.org/officeDocument/2006/relationships/image" Target="../media/image30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13" Type="http://schemas.openxmlformats.org/officeDocument/2006/relationships/image" Target="../media/image318.png"/><Relationship Id="rId3" Type="http://schemas.openxmlformats.org/officeDocument/2006/relationships/image" Target="../media/image289.png"/><Relationship Id="rId7" Type="http://schemas.openxmlformats.org/officeDocument/2006/relationships/image" Target="../media/image312.png"/><Relationship Id="rId12" Type="http://schemas.openxmlformats.org/officeDocument/2006/relationships/image" Target="../media/image317.png"/><Relationship Id="rId2" Type="http://schemas.openxmlformats.org/officeDocument/2006/relationships/image" Target="../media/image308.png"/><Relationship Id="rId16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16.png"/><Relationship Id="rId5" Type="http://schemas.openxmlformats.org/officeDocument/2006/relationships/image" Target="../media/image310.png"/><Relationship Id="rId15" Type="http://schemas.openxmlformats.org/officeDocument/2006/relationships/image" Target="../media/image320.png"/><Relationship Id="rId10" Type="http://schemas.openxmlformats.org/officeDocument/2006/relationships/image" Target="../media/image315.png"/><Relationship Id="rId4" Type="http://schemas.openxmlformats.org/officeDocument/2006/relationships/image" Target="../media/image309.png"/><Relationship Id="rId9" Type="http://schemas.openxmlformats.org/officeDocument/2006/relationships/image" Target="../media/image314.png"/><Relationship Id="rId14" Type="http://schemas.openxmlformats.org/officeDocument/2006/relationships/image" Target="../media/image3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png"/><Relationship Id="rId13" Type="http://schemas.openxmlformats.org/officeDocument/2006/relationships/image" Target="../media/image333.png"/><Relationship Id="rId3" Type="http://schemas.openxmlformats.org/officeDocument/2006/relationships/image" Target="../media/image323.png"/><Relationship Id="rId7" Type="http://schemas.openxmlformats.org/officeDocument/2006/relationships/image" Target="../media/image327.png"/><Relationship Id="rId12" Type="http://schemas.openxmlformats.org/officeDocument/2006/relationships/image" Target="../media/image332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6.png"/><Relationship Id="rId11" Type="http://schemas.openxmlformats.org/officeDocument/2006/relationships/image" Target="../media/image331.png"/><Relationship Id="rId5" Type="http://schemas.openxmlformats.org/officeDocument/2006/relationships/image" Target="../media/image325.png"/><Relationship Id="rId10" Type="http://schemas.openxmlformats.org/officeDocument/2006/relationships/image" Target="../media/image330.png"/><Relationship Id="rId4" Type="http://schemas.openxmlformats.org/officeDocument/2006/relationships/image" Target="../media/image324.png"/><Relationship Id="rId9" Type="http://schemas.openxmlformats.org/officeDocument/2006/relationships/image" Target="../media/image32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45.png"/><Relationship Id="rId18" Type="http://schemas.openxmlformats.org/officeDocument/2006/relationships/image" Target="../media/image350.png"/><Relationship Id="rId3" Type="http://schemas.openxmlformats.org/officeDocument/2006/relationships/image" Target="../media/image335.png"/><Relationship Id="rId7" Type="http://schemas.openxmlformats.org/officeDocument/2006/relationships/image" Target="../media/image339.png"/><Relationship Id="rId12" Type="http://schemas.openxmlformats.org/officeDocument/2006/relationships/image" Target="../media/image344.png"/><Relationship Id="rId17" Type="http://schemas.openxmlformats.org/officeDocument/2006/relationships/image" Target="../media/image349.png"/><Relationship Id="rId2" Type="http://schemas.openxmlformats.org/officeDocument/2006/relationships/image" Target="../media/image334.png"/><Relationship Id="rId16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8.png"/><Relationship Id="rId11" Type="http://schemas.openxmlformats.org/officeDocument/2006/relationships/image" Target="../media/image343.png"/><Relationship Id="rId5" Type="http://schemas.openxmlformats.org/officeDocument/2006/relationships/image" Target="../media/image337.png"/><Relationship Id="rId15" Type="http://schemas.openxmlformats.org/officeDocument/2006/relationships/image" Target="../media/image347.png"/><Relationship Id="rId10" Type="http://schemas.openxmlformats.org/officeDocument/2006/relationships/image" Target="../media/image342.png"/><Relationship Id="rId19" Type="http://schemas.openxmlformats.org/officeDocument/2006/relationships/image" Target="../media/image351.png"/><Relationship Id="rId4" Type="http://schemas.openxmlformats.org/officeDocument/2006/relationships/image" Target="../media/image336.png"/><Relationship Id="rId9" Type="http://schemas.openxmlformats.org/officeDocument/2006/relationships/image" Target="../media/image341.png"/><Relationship Id="rId14" Type="http://schemas.openxmlformats.org/officeDocument/2006/relationships/image" Target="../media/image34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png"/><Relationship Id="rId13" Type="http://schemas.openxmlformats.org/officeDocument/2006/relationships/image" Target="../media/image363.png"/><Relationship Id="rId18" Type="http://schemas.openxmlformats.org/officeDocument/2006/relationships/image" Target="../media/image368.png"/><Relationship Id="rId3" Type="http://schemas.openxmlformats.org/officeDocument/2006/relationships/image" Target="../media/image353.png"/><Relationship Id="rId7" Type="http://schemas.openxmlformats.org/officeDocument/2006/relationships/image" Target="../media/image357.png"/><Relationship Id="rId12" Type="http://schemas.openxmlformats.org/officeDocument/2006/relationships/image" Target="../media/image362.png"/><Relationship Id="rId17" Type="http://schemas.openxmlformats.org/officeDocument/2006/relationships/image" Target="../media/image367.png"/><Relationship Id="rId2" Type="http://schemas.openxmlformats.org/officeDocument/2006/relationships/image" Target="../media/image352.png"/><Relationship Id="rId16" Type="http://schemas.openxmlformats.org/officeDocument/2006/relationships/image" Target="../media/image366.png"/><Relationship Id="rId20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6.png"/><Relationship Id="rId11" Type="http://schemas.openxmlformats.org/officeDocument/2006/relationships/image" Target="../media/image361.png"/><Relationship Id="rId5" Type="http://schemas.openxmlformats.org/officeDocument/2006/relationships/image" Target="../media/image355.png"/><Relationship Id="rId15" Type="http://schemas.openxmlformats.org/officeDocument/2006/relationships/image" Target="../media/image365.png"/><Relationship Id="rId10" Type="http://schemas.openxmlformats.org/officeDocument/2006/relationships/image" Target="../media/image360.png"/><Relationship Id="rId19" Type="http://schemas.openxmlformats.org/officeDocument/2006/relationships/image" Target="../media/image369.png"/><Relationship Id="rId4" Type="http://schemas.openxmlformats.org/officeDocument/2006/relationships/image" Target="../media/image354.png"/><Relationship Id="rId9" Type="http://schemas.openxmlformats.org/officeDocument/2006/relationships/image" Target="../media/image359.png"/><Relationship Id="rId14" Type="http://schemas.openxmlformats.org/officeDocument/2006/relationships/image" Target="../media/image3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jp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28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8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9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8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9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42187"/>
            <a:ext cx="9144000" cy="1507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741" y="924509"/>
            <a:ext cx="8810625" cy="1336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INFECTIVE</a:t>
            </a:r>
            <a:r>
              <a:rPr sz="5400" spc="-75" dirty="0"/>
              <a:t> </a:t>
            </a:r>
            <a:r>
              <a:rPr sz="5400" dirty="0" smtClean="0"/>
              <a:t>ENDOCARDITIS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smtClean="0"/>
              <a:t>DR.K.N.KARTHIC SUMAN NATH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2438400" y="2895600"/>
            <a:ext cx="3912108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4535" y="324611"/>
            <a:ext cx="3651504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97529" y="470662"/>
            <a:ext cx="2947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Patho</a:t>
            </a:r>
            <a:r>
              <a:rPr sz="4400" spc="10" dirty="0"/>
              <a:t>g</a:t>
            </a:r>
            <a:r>
              <a:rPr sz="4400" dirty="0"/>
              <a:t>enesis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621791" y="1571244"/>
            <a:ext cx="7919084" cy="4089400"/>
            <a:chOff x="621791" y="1571244"/>
            <a:chExt cx="7919084" cy="4089400"/>
          </a:xfrm>
        </p:grpSpPr>
        <p:sp>
          <p:nvSpPr>
            <p:cNvPr id="5" name="object 5"/>
            <p:cNvSpPr/>
            <p:nvPr/>
          </p:nvSpPr>
          <p:spPr>
            <a:xfrm>
              <a:off x="621791" y="1709928"/>
              <a:ext cx="536448" cy="559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9159" y="1571244"/>
              <a:ext cx="2238755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9179" y="2118360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0451" y="2087880"/>
              <a:ext cx="7210044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0451" y="2453640"/>
              <a:ext cx="4154424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43811" y="2919983"/>
              <a:ext cx="445007" cy="5303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60219" y="2895600"/>
              <a:ext cx="2098548" cy="5699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43811" y="3285744"/>
              <a:ext cx="445007" cy="5303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60219" y="3261360"/>
              <a:ext cx="2337816" cy="5699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43811" y="3651504"/>
              <a:ext cx="445007" cy="5303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0219" y="3627120"/>
              <a:ext cx="1903476" cy="5699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43811" y="4017264"/>
              <a:ext cx="445007" cy="5303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0219" y="3992879"/>
              <a:ext cx="1807463" cy="5699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43811" y="4383023"/>
              <a:ext cx="445007" cy="5303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60219" y="4358639"/>
              <a:ext cx="6477000" cy="5699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3811" y="4748783"/>
              <a:ext cx="445007" cy="5303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60219" y="4724400"/>
              <a:ext cx="2676144" cy="5699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43811" y="5114544"/>
              <a:ext cx="445007" cy="5303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60219" y="5090159"/>
              <a:ext cx="2385060" cy="5699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64540" y="1575103"/>
            <a:ext cx="7498080" cy="390969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8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Bacteraemia</a:t>
            </a:r>
            <a:endParaRPr sz="28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590"/>
              </a:spcBef>
              <a:tabLst>
                <a:tab pos="75628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	Transient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bacteraemia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occurs when a heavily</a:t>
            </a:r>
            <a:r>
              <a:rPr sz="24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colonised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mucosal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surface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traumatised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» Dental</a:t>
            </a:r>
            <a:r>
              <a:rPr sz="20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extraction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» Periodontal</a:t>
            </a:r>
            <a:r>
              <a:rPr sz="2000" spc="-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surgery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» Tooth</a:t>
            </a:r>
            <a:r>
              <a:rPr sz="20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brushing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»</a:t>
            </a:r>
            <a:r>
              <a:rPr sz="20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Tonsillectomy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» Operations involving 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respiratory,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GI or GU tract</a:t>
            </a:r>
            <a:r>
              <a:rPr sz="2000" spc="-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mucosa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» Oesophageal</a:t>
            </a:r>
            <a:r>
              <a:rPr sz="2000" spc="-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dilatation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»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Biliary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tract</a:t>
            </a:r>
            <a:r>
              <a:rPr sz="200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surgery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9444" y="324611"/>
            <a:ext cx="4363211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2438" y="470662"/>
            <a:ext cx="36582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Site of</a:t>
            </a:r>
            <a:r>
              <a:rPr sz="4400" spc="-90" dirty="0"/>
              <a:t> </a:t>
            </a:r>
            <a:r>
              <a:rPr sz="4400" dirty="0"/>
              <a:t>Infection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600455" y="1510283"/>
            <a:ext cx="7774305" cy="4197350"/>
            <a:chOff x="600455" y="1510283"/>
            <a:chExt cx="7774305" cy="4197350"/>
          </a:xfrm>
        </p:grpSpPr>
        <p:sp>
          <p:nvSpPr>
            <p:cNvPr id="5" name="object 5"/>
            <p:cNvSpPr/>
            <p:nvPr/>
          </p:nvSpPr>
          <p:spPr>
            <a:xfrm>
              <a:off x="600455" y="1664207"/>
              <a:ext cx="611124" cy="63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8679" y="1510283"/>
              <a:ext cx="6890004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455" y="2200655"/>
              <a:ext cx="611124" cy="63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8679" y="2046731"/>
              <a:ext cx="1687068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0223" y="2625851"/>
              <a:ext cx="614172" cy="729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9972" y="2589275"/>
              <a:ext cx="7074408" cy="789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9972" y="2973323"/>
              <a:ext cx="3604260" cy="7894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0223" y="3479291"/>
              <a:ext cx="614172" cy="729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9972" y="3442716"/>
              <a:ext cx="5466587" cy="7894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30223" y="3948683"/>
              <a:ext cx="614172" cy="7299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9972" y="3912107"/>
              <a:ext cx="2313431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0455" y="4529327"/>
              <a:ext cx="611124" cy="63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8679" y="4375404"/>
              <a:ext cx="1662683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0223" y="4954524"/>
              <a:ext cx="614172" cy="7299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9972" y="4917948"/>
              <a:ext cx="6678168" cy="7894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64540" y="1564360"/>
            <a:ext cx="7284084" cy="389762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Aortic valve more common than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mitral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Aortic:</a:t>
            </a:r>
            <a:endParaRPr sz="32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ts val="3030"/>
              </a:lnSpc>
              <a:spcBef>
                <a:spcPts val="715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Vegetation usually on ventricular aspect,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3  cusps usually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affected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Perforation or dysfunction 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valve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Root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abscess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Mitral:</a:t>
            </a:r>
            <a:endParaRPr sz="32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Dysfunction by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rupture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 chordae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tendinae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0"/>
            <a:ext cx="5258435" cy="6858000"/>
            <a:chOff x="684276" y="0"/>
            <a:chExt cx="5258435" cy="6858000"/>
          </a:xfrm>
        </p:grpSpPr>
        <p:sp>
          <p:nvSpPr>
            <p:cNvPr id="3" name="object 3"/>
            <p:cNvSpPr/>
            <p:nvPr/>
          </p:nvSpPr>
          <p:spPr>
            <a:xfrm>
              <a:off x="684276" y="0"/>
              <a:ext cx="3756660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35502" y="2196338"/>
              <a:ext cx="2235200" cy="534670"/>
            </a:xfrm>
            <a:custGeom>
              <a:avLst/>
              <a:gdLst/>
              <a:ahLst/>
              <a:cxnLst/>
              <a:rect l="l" t="t" r="r" b="b"/>
              <a:pathLst>
                <a:path w="2235200" h="534669">
                  <a:moveTo>
                    <a:pt x="65912" y="460121"/>
                  </a:moveTo>
                  <a:lnTo>
                    <a:pt x="0" y="514096"/>
                  </a:lnTo>
                  <a:lnTo>
                    <a:pt x="82676" y="534415"/>
                  </a:lnTo>
                  <a:lnTo>
                    <a:pt x="77117" y="509777"/>
                  </a:lnTo>
                  <a:lnTo>
                    <a:pt x="64135" y="509777"/>
                  </a:lnTo>
                  <a:lnTo>
                    <a:pt x="59689" y="490474"/>
                  </a:lnTo>
                  <a:lnTo>
                    <a:pt x="72127" y="487663"/>
                  </a:lnTo>
                  <a:lnTo>
                    <a:pt x="65912" y="460121"/>
                  </a:lnTo>
                  <a:close/>
                </a:path>
                <a:path w="2235200" h="534669">
                  <a:moveTo>
                    <a:pt x="72127" y="487663"/>
                  </a:moveTo>
                  <a:lnTo>
                    <a:pt x="59689" y="490474"/>
                  </a:lnTo>
                  <a:lnTo>
                    <a:pt x="64135" y="509777"/>
                  </a:lnTo>
                  <a:lnTo>
                    <a:pt x="76487" y="506986"/>
                  </a:lnTo>
                  <a:lnTo>
                    <a:pt x="72127" y="487663"/>
                  </a:lnTo>
                  <a:close/>
                </a:path>
                <a:path w="2235200" h="534669">
                  <a:moveTo>
                    <a:pt x="76487" y="506986"/>
                  </a:moveTo>
                  <a:lnTo>
                    <a:pt x="64135" y="509777"/>
                  </a:lnTo>
                  <a:lnTo>
                    <a:pt x="77117" y="509777"/>
                  </a:lnTo>
                  <a:lnTo>
                    <a:pt x="76487" y="506986"/>
                  </a:lnTo>
                  <a:close/>
                </a:path>
                <a:path w="2235200" h="534669">
                  <a:moveTo>
                    <a:pt x="2230501" y="0"/>
                  </a:moveTo>
                  <a:lnTo>
                    <a:pt x="72127" y="487663"/>
                  </a:lnTo>
                  <a:lnTo>
                    <a:pt x="76487" y="506986"/>
                  </a:lnTo>
                  <a:lnTo>
                    <a:pt x="2234819" y="19303"/>
                  </a:lnTo>
                  <a:lnTo>
                    <a:pt x="22305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29328" y="1554480"/>
              <a:ext cx="75692" cy="122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0102" y="2621152"/>
              <a:ext cx="3602354" cy="3278504"/>
            </a:xfrm>
            <a:custGeom>
              <a:avLst/>
              <a:gdLst/>
              <a:ahLst/>
              <a:cxnLst/>
              <a:rect l="l" t="t" r="r" b="b"/>
              <a:pathLst>
                <a:path w="3602354" h="3278504">
                  <a:moveTo>
                    <a:pt x="3458591" y="2762885"/>
                  </a:moveTo>
                  <a:lnTo>
                    <a:pt x="3454273" y="2743581"/>
                  </a:lnTo>
                  <a:lnTo>
                    <a:pt x="1297406" y="3231210"/>
                  </a:lnTo>
                  <a:lnTo>
                    <a:pt x="1291209" y="3203714"/>
                  </a:lnTo>
                  <a:lnTo>
                    <a:pt x="1225296" y="3257677"/>
                  </a:lnTo>
                  <a:lnTo>
                    <a:pt x="1307973" y="3278035"/>
                  </a:lnTo>
                  <a:lnTo>
                    <a:pt x="1302397" y="3253333"/>
                  </a:lnTo>
                  <a:lnTo>
                    <a:pt x="1301762" y="3250552"/>
                  </a:lnTo>
                  <a:lnTo>
                    <a:pt x="3458591" y="2762885"/>
                  </a:lnTo>
                  <a:close/>
                </a:path>
                <a:path w="3602354" h="3278504">
                  <a:moveTo>
                    <a:pt x="3602355" y="1015492"/>
                  </a:moveTo>
                  <a:lnTo>
                    <a:pt x="76060" y="27203"/>
                  </a:lnTo>
                  <a:lnTo>
                    <a:pt x="77025" y="23749"/>
                  </a:lnTo>
                  <a:lnTo>
                    <a:pt x="83693" y="0"/>
                  </a:lnTo>
                  <a:lnTo>
                    <a:pt x="0" y="16129"/>
                  </a:lnTo>
                  <a:lnTo>
                    <a:pt x="63119" y="73406"/>
                  </a:lnTo>
                  <a:lnTo>
                    <a:pt x="70726" y="46253"/>
                  </a:lnTo>
                  <a:lnTo>
                    <a:pt x="3597021" y="1034542"/>
                  </a:lnTo>
                  <a:lnTo>
                    <a:pt x="3602355" y="10154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20180" y="1867661"/>
            <a:ext cx="3009900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Nonbacterial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thrombotic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endocarditis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Bacteraemia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24321" y="498728"/>
            <a:ext cx="30124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494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Turbulent </a:t>
            </a:r>
            <a:r>
              <a:rPr dirty="0">
                <a:solidFill>
                  <a:srgbClr val="FFFFFF"/>
                </a:solidFill>
              </a:rPr>
              <a:t>blood flow  </a:t>
            </a:r>
            <a:r>
              <a:rPr spc="-5" dirty="0">
                <a:solidFill>
                  <a:srgbClr val="FFFFFF"/>
                </a:solidFill>
              </a:rPr>
              <a:t>traumatises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endothelium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99479" y="5129021"/>
            <a:ext cx="2595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Further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deposition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 fibrin and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platelets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3896" y="324611"/>
            <a:ext cx="6274308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6508" y="470662"/>
            <a:ext cx="5572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Clinical</a:t>
            </a:r>
            <a:r>
              <a:rPr sz="4400" b="1" spc="-6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Manifestations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1791" y="1528572"/>
            <a:ext cx="7862570" cy="4288790"/>
            <a:chOff x="621791" y="1528572"/>
            <a:chExt cx="7862570" cy="4288790"/>
          </a:xfrm>
        </p:grpSpPr>
        <p:sp>
          <p:nvSpPr>
            <p:cNvPr id="5" name="object 5"/>
            <p:cNvSpPr/>
            <p:nvPr/>
          </p:nvSpPr>
          <p:spPr>
            <a:xfrm>
              <a:off x="621791" y="1667256"/>
              <a:ext cx="536448" cy="559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9159" y="1528572"/>
              <a:ext cx="5925312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1791" y="2136648"/>
              <a:ext cx="536448" cy="559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9159" y="1997963"/>
              <a:ext cx="3052572" cy="789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82340" y="1997963"/>
              <a:ext cx="588263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01212" y="1997963"/>
              <a:ext cx="4392168" cy="7894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1791" y="2606039"/>
              <a:ext cx="536448" cy="559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9159" y="2467355"/>
              <a:ext cx="2747772" cy="7894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1791" y="3075432"/>
              <a:ext cx="536448" cy="559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9159" y="2936747"/>
              <a:ext cx="1908048" cy="7894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27731" y="2936747"/>
              <a:ext cx="5123688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9159" y="3320795"/>
              <a:ext cx="1615440" cy="7894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1791" y="3928872"/>
              <a:ext cx="536448" cy="5593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9159" y="3790188"/>
              <a:ext cx="2584704" cy="7894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1791" y="4398264"/>
              <a:ext cx="536448" cy="5593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9159" y="4259579"/>
              <a:ext cx="1319784" cy="7894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49552" y="4259579"/>
              <a:ext cx="588263" cy="7894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68424" y="4259579"/>
              <a:ext cx="6615683" cy="7894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9159" y="4643627"/>
              <a:ext cx="7507224" cy="7894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9159" y="5027675"/>
              <a:ext cx="3721608" cy="7894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64540" y="1576857"/>
            <a:ext cx="7388859" cy="39947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34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Fever, most common symptom,</a:t>
            </a:r>
            <a:r>
              <a:rPr sz="2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sign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Anorexia, weight-loss, malaise, night</a:t>
            </a:r>
            <a:r>
              <a:rPr sz="28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sweats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Heart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murmur</a:t>
            </a:r>
            <a:endParaRPr sz="2800">
              <a:latin typeface="Times New Roman"/>
              <a:cs typeface="Times New Roman"/>
            </a:endParaRPr>
          </a:p>
          <a:p>
            <a:pPr marL="355600" marR="932180" indent="-343535" algn="just">
              <a:lnSpc>
                <a:spcPts val="3020"/>
              </a:lnSpc>
              <a:spcBef>
                <a:spcPts val="72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Petechiae on the skin, conjunctivae, oral  mucosa</a:t>
            </a:r>
            <a:endParaRPr sz="280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29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Splenomegaly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90000"/>
              </a:lnSpc>
              <a:spcBef>
                <a:spcPts val="67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Right-sided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endocarditis is not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associated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with 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peripheral emboli/phenomena but pulmonary 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findings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predominate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" y="324611"/>
            <a:ext cx="8008620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9378" y="470662"/>
            <a:ext cx="73056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CLINICAL</a:t>
            </a:r>
            <a:r>
              <a:rPr sz="4400" spc="-95" dirty="0"/>
              <a:t> </a:t>
            </a:r>
            <a:r>
              <a:rPr sz="4400" dirty="0"/>
              <a:t>MANIFESTATION</a:t>
            </a:r>
            <a:endParaRPr sz="4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1212850"/>
          <a:ext cx="8229600" cy="5321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659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SYMPTOMS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PERCENT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SIGNS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PERCENT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CC"/>
                    </a:solidFill>
                  </a:tcPr>
                </a:tc>
              </a:tr>
              <a:tr h="3271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Fever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80-95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Fever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80-90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AEBEB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Chills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42-75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Murmur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80-95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274184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Sweats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Changing/new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10-40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Anorexia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25-55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murmur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274477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Weight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loss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25-35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Neurological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30-40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Malaise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25-40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abnormalities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Dyspnea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20-40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Embolic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event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20-40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Cough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Splenomegaly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15-50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274446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Stroke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13-20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Clubbing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10-20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274446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headache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15-40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Peripheral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10-20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Nausea/vomiting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15-20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manifestation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myalgia/arthralgia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15-30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Osler’s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nodes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7-10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Chest pain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8-35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Splinter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hemorrhage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5-15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274184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Abdominal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pain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5-15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Petechiae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274641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Back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pain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7-10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Janeway’s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lesions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10-40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274439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confusion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10-20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Retinal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lesion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6-10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AEBEB"/>
                    </a:solidFill>
                  </a:tcPr>
                </a:tc>
              </a:tr>
              <a:tr h="312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4-10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308475" cy="817244"/>
            <a:chOff x="0" y="0"/>
            <a:chExt cx="4308475" cy="81724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935480" cy="8168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02080" y="0"/>
              <a:ext cx="940307" cy="8168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08988" y="0"/>
              <a:ext cx="2499360" cy="8168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1673351"/>
            <a:ext cx="3956685" cy="1484630"/>
            <a:chOff x="0" y="1673351"/>
            <a:chExt cx="3956685" cy="1484630"/>
          </a:xfrm>
        </p:grpSpPr>
        <p:sp>
          <p:nvSpPr>
            <p:cNvPr id="7" name="object 7"/>
            <p:cNvSpPr/>
            <p:nvPr/>
          </p:nvSpPr>
          <p:spPr>
            <a:xfrm>
              <a:off x="0" y="1673351"/>
              <a:ext cx="3956304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258567"/>
              <a:ext cx="2343912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3429000"/>
            <a:ext cx="5899785" cy="1484630"/>
            <a:chOff x="0" y="3429000"/>
            <a:chExt cx="5899785" cy="1484630"/>
          </a:xfrm>
        </p:grpSpPr>
        <p:sp>
          <p:nvSpPr>
            <p:cNvPr id="10" name="object 10"/>
            <p:cNvSpPr/>
            <p:nvPr/>
          </p:nvSpPr>
          <p:spPr>
            <a:xfrm>
              <a:off x="0" y="3429000"/>
              <a:ext cx="2691384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57983" y="3429000"/>
              <a:ext cx="804671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9255" y="3429000"/>
              <a:ext cx="2880360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014216"/>
              <a:ext cx="2337816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04416" y="4014216"/>
              <a:ext cx="2727960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96511" y="4014216"/>
              <a:ext cx="1802891" cy="899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5184647"/>
            <a:ext cx="4578350" cy="1484630"/>
            <a:chOff x="0" y="5184647"/>
            <a:chExt cx="4578350" cy="1484630"/>
          </a:xfrm>
        </p:grpSpPr>
        <p:sp>
          <p:nvSpPr>
            <p:cNvPr id="17" name="object 17"/>
            <p:cNvSpPr/>
            <p:nvPr/>
          </p:nvSpPr>
          <p:spPr>
            <a:xfrm>
              <a:off x="0" y="5184647"/>
              <a:ext cx="1778508" cy="8991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42644" y="5184647"/>
              <a:ext cx="1801368" cy="8991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769863"/>
              <a:ext cx="1356360" cy="8991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2960" y="5769863"/>
              <a:ext cx="3755136" cy="899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8739" y="18999"/>
            <a:ext cx="5551170" cy="6367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FFFF"/>
                </a:solidFill>
                <a:latin typeface="Times New Roman"/>
                <a:cs typeface="Times New Roman"/>
              </a:rPr>
              <a:t>Petechiae—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Nonspecific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0">
              <a:latin typeface="Times New Roman"/>
              <a:cs typeface="Times New Roman"/>
            </a:endParaRPr>
          </a:p>
          <a:p>
            <a:pPr marL="12700" marR="1948180">
              <a:lnSpc>
                <a:spcPct val="120100"/>
              </a:lnSpc>
            </a:pPr>
            <a:r>
              <a:rPr sz="3200" dirty="0">
                <a:solidFill>
                  <a:srgbClr val="00FFFF"/>
                </a:solidFill>
                <a:latin typeface="Times New Roman"/>
                <a:cs typeface="Times New Roman"/>
              </a:rPr>
              <a:t>Splinter</a:t>
            </a:r>
            <a:r>
              <a:rPr sz="3200" spc="-7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FFFF"/>
                </a:solidFill>
                <a:latin typeface="Times New Roman"/>
                <a:cs typeface="Times New Roman"/>
              </a:rPr>
              <a:t>Hemorrhages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Nonspecific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3200" spc="-5" dirty="0">
                <a:solidFill>
                  <a:srgbClr val="00FFFF"/>
                </a:solidFill>
                <a:latin typeface="Times New Roman"/>
                <a:cs typeface="Times New Roman"/>
              </a:rPr>
              <a:t>Osler’s </a:t>
            </a:r>
            <a:r>
              <a:rPr sz="3200" dirty="0">
                <a:solidFill>
                  <a:srgbClr val="00FFFF"/>
                </a:solidFill>
                <a:latin typeface="Times New Roman"/>
                <a:cs typeface="Times New Roman"/>
              </a:rPr>
              <a:t>Nodes--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More specific  Painful and erythematous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nodules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FFFF"/>
                </a:solidFill>
                <a:latin typeface="Times New Roman"/>
                <a:cs typeface="Times New Roman"/>
              </a:rPr>
              <a:t>Janeway</a:t>
            </a:r>
            <a:r>
              <a:rPr sz="3200" spc="-2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FFFF"/>
                </a:solidFill>
                <a:latin typeface="Times New Roman"/>
                <a:cs typeface="Times New Roman"/>
              </a:rPr>
              <a:t>Lesions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specific,Nonpainful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24600" y="152400"/>
            <a:ext cx="2819400" cy="1295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8400" y="1600200"/>
            <a:ext cx="2895600" cy="16337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72200" y="3657600"/>
            <a:ext cx="2971799" cy="1371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43600" y="5410199"/>
            <a:ext cx="2971800" cy="14477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4647" y="2763011"/>
            <a:ext cx="5669280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7260" y="2909138"/>
            <a:ext cx="49650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FFFF"/>
                </a:solidFill>
              </a:rPr>
              <a:t>Making the</a:t>
            </a:r>
            <a:r>
              <a:rPr sz="4400" spc="-75" dirty="0">
                <a:solidFill>
                  <a:srgbClr val="00FFFF"/>
                </a:solidFill>
              </a:rPr>
              <a:t> </a:t>
            </a:r>
            <a:r>
              <a:rPr sz="4400" dirty="0">
                <a:solidFill>
                  <a:srgbClr val="00FFFF"/>
                </a:solidFill>
              </a:rPr>
              <a:t>Diagnosis</a:t>
            </a:r>
            <a:endParaRPr sz="4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5108" y="324611"/>
            <a:ext cx="6691883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7721" y="470662"/>
            <a:ext cx="59880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Diagnosis: Duke</a:t>
            </a:r>
            <a:r>
              <a:rPr sz="4400" b="1" spc="-8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Criteria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5780" y="1670304"/>
            <a:ext cx="8049895" cy="5187950"/>
            <a:chOff x="525780" y="1670304"/>
            <a:chExt cx="8049895" cy="5187950"/>
          </a:xfrm>
        </p:grpSpPr>
        <p:sp>
          <p:nvSpPr>
            <p:cNvPr id="5" name="object 5"/>
            <p:cNvSpPr/>
            <p:nvPr/>
          </p:nvSpPr>
          <p:spPr>
            <a:xfrm>
              <a:off x="600456" y="1824228"/>
              <a:ext cx="611124" cy="63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8680" y="1670304"/>
              <a:ext cx="6414516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8680" y="2157984"/>
              <a:ext cx="7479792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8680" y="2645664"/>
              <a:ext cx="5033772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0456" y="3384804"/>
              <a:ext cx="611124" cy="63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8680" y="3230880"/>
              <a:ext cx="1757172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780" y="3816096"/>
              <a:ext cx="669036" cy="8991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1416" y="3816096"/>
              <a:ext cx="3933444" cy="899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5780" y="4401311"/>
              <a:ext cx="669036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1416" y="4401311"/>
              <a:ext cx="6970776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8680" y="4888992"/>
              <a:ext cx="2322576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5780" y="5474207"/>
              <a:ext cx="669036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1416" y="5474207"/>
              <a:ext cx="7914132" cy="899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8680" y="5961887"/>
              <a:ext cx="3640836" cy="8961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4540" y="1771853"/>
            <a:ext cx="7449184" cy="4806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41935" indent="-343535">
              <a:lnSpc>
                <a:spcPct val="100000"/>
              </a:lnSpc>
              <a:spcBef>
                <a:spcPts val="10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 1994 a group at Duke University  standardised criteria for assessing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patients  with suspected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endocarditis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-Predisposing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Factors</a:t>
            </a:r>
            <a:endParaRPr sz="3200">
              <a:latin typeface="Times New Roman"/>
              <a:cs typeface="Times New Roman"/>
            </a:endParaRPr>
          </a:p>
          <a:p>
            <a:pPr marL="355600" marR="953769" indent="-34353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-Blood culture isolates or persistence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 bacteremia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-Echocardiogram findings with other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clinical,  laboratory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findings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7272" y="324611"/>
            <a:ext cx="4067555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0266" y="470662"/>
            <a:ext cx="33648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Duke</a:t>
            </a:r>
            <a:r>
              <a:rPr sz="4400" b="1" spc="-7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Criteria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2544" y="1499616"/>
            <a:ext cx="8086725" cy="4958080"/>
            <a:chOff x="542544" y="1499616"/>
            <a:chExt cx="8086725" cy="4958080"/>
          </a:xfrm>
        </p:grpSpPr>
        <p:sp>
          <p:nvSpPr>
            <p:cNvPr id="5" name="object 5"/>
            <p:cNvSpPr/>
            <p:nvPr/>
          </p:nvSpPr>
          <p:spPr>
            <a:xfrm>
              <a:off x="542544" y="1499616"/>
              <a:ext cx="801624" cy="836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9160" y="1528572"/>
              <a:ext cx="1633727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2520" y="2017776"/>
              <a:ext cx="1207008" cy="594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85060" y="1997964"/>
              <a:ext cx="2846832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85060" y="2467355"/>
              <a:ext cx="4652772" cy="789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85060" y="2936748"/>
              <a:ext cx="2868167" cy="7894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85060" y="3406139"/>
              <a:ext cx="4756403" cy="7894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2544" y="3846576"/>
              <a:ext cx="801624" cy="836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2520" y="4364736"/>
              <a:ext cx="1528571" cy="594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9160" y="3875532"/>
              <a:ext cx="1656588" cy="7894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85060" y="3875532"/>
              <a:ext cx="4652772" cy="7894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85060" y="4344923"/>
              <a:ext cx="2868167" cy="7894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2544" y="4785360"/>
              <a:ext cx="684276" cy="8366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2520" y="5303519"/>
              <a:ext cx="1528571" cy="594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9160" y="4814316"/>
              <a:ext cx="1709927" cy="7894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85060" y="4814316"/>
              <a:ext cx="4014216" cy="7894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85060" y="5283707"/>
              <a:ext cx="6243828" cy="7894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85060" y="5667756"/>
              <a:ext cx="5530595" cy="7894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4540" y="1576857"/>
            <a:ext cx="7536180" cy="463486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5"/>
              </a:spcBef>
              <a:buClr>
                <a:srgbClr val="FFFF00"/>
              </a:buClr>
              <a:buSzPct val="114285"/>
              <a:buFont typeface="Wingdings"/>
              <a:buChar char=""/>
              <a:tabLst>
                <a:tab pos="356235" algn="l"/>
              </a:tabLst>
            </a:pP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Definite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254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: 2 major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: 1 major and 3 minor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340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: 5 minor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ts val="3329"/>
              </a:lnSpc>
              <a:spcBef>
                <a:spcPts val="33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: pathology/histology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findings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ts val="3810"/>
              </a:lnSpc>
              <a:buClr>
                <a:srgbClr val="FFFF00"/>
              </a:buClr>
              <a:buSzPct val="114285"/>
              <a:buFont typeface="Wingdings"/>
              <a:buChar char=""/>
              <a:tabLst>
                <a:tab pos="356235" algn="l"/>
                <a:tab pos="1840864" algn="l"/>
              </a:tabLst>
            </a:pP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Possible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: 1 major and 1 minor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endParaRPr sz="2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260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: 3 minor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Clr>
                <a:srgbClr val="FFFF00"/>
              </a:buClr>
              <a:buSzPct val="114285"/>
              <a:buFont typeface="Wingdings"/>
              <a:buChar char=""/>
              <a:tabLst>
                <a:tab pos="355600" algn="l"/>
                <a:tab pos="356235" algn="l"/>
                <a:tab pos="1840864" algn="l"/>
              </a:tabLst>
            </a:pPr>
            <a:r>
              <a:rPr sz="28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Rejected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: firm alternate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diagnosis</a:t>
            </a:r>
            <a:endParaRPr sz="2800">
              <a:latin typeface="Times New Roman"/>
              <a:cs typeface="Times New Roman"/>
            </a:endParaRPr>
          </a:p>
          <a:p>
            <a:pPr marL="1841500" marR="5080">
              <a:lnSpc>
                <a:spcPts val="3020"/>
              </a:lnSpc>
              <a:spcBef>
                <a:spcPts val="720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: resolution of manifestations of IE with  4 days antimicrobial therapy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less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1660" y="324611"/>
            <a:ext cx="5478780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4273" y="470662"/>
            <a:ext cx="4775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Contents of</a:t>
            </a:r>
            <a:r>
              <a:rPr sz="4400" b="1" spc="-9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Lecture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6927" y="1394460"/>
            <a:ext cx="3947160" cy="4630420"/>
            <a:chOff x="566927" y="1394460"/>
            <a:chExt cx="3947160" cy="4630420"/>
          </a:xfrm>
        </p:grpSpPr>
        <p:sp>
          <p:nvSpPr>
            <p:cNvPr id="5" name="object 5"/>
            <p:cNvSpPr/>
            <p:nvPr/>
          </p:nvSpPr>
          <p:spPr>
            <a:xfrm>
              <a:off x="566927" y="1510284"/>
              <a:ext cx="464820" cy="4861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3439" y="1394460"/>
              <a:ext cx="2083308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2979" y="1863852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4251" y="1833372"/>
              <a:ext cx="1830324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2979" y="2302763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54251" y="2272284"/>
              <a:ext cx="220218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2979" y="2741676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4251" y="2711196"/>
              <a:ext cx="2083308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2979" y="3180588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4251" y="3150108"/>
              <a:ext cx="2083308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2979" y="3619500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4251" y="3589020"/>
              <a:ext cx="3259836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2979" y="4058411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54251" y="4027932"/>
              <a:ext cx="1659636" cy="6797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2979" y="4497324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4251" y="4466844"/>
              <a:ext cx="2287524" cy="6797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2979" y="4936236"/>
              <a:ext cx="528828" cy="6294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54251" y="4905756"/>
              <a:ext cx="1694688" cy="6797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2979" y="5375148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54251" y="5344668"/>
              <a:ext cx="1947672" cy="6797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8340" y="1397631"/>
            <a:ext cx="3623310" cy="441515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Endocarditis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Definitions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Epidemiology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classification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Pathogenesis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Presentations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Diagnosis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Complications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prophylaxis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4060" y="324611"/>
            <a:ext cx="5173980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6673" y="470662"/>
            <a:ext cx="4470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Echocardiography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3127" y="1357883"/>
            <a:ext cx="7897495" cy="2143125"/>
            <a:chOff x="643127" y="1357883"/>
            <a:chExt cx="7897495" cy="2143125"/>
          </a:xfrm>
        </p:grpSpPr>
        <p:sp>
          <p:nvSpPr>
            <p:cNvPr id="5" name="object 5"/>
            <p:cNvSpPr/>
            <p:nvPr/>
          </p:nvSpPr>
          <p:spPr>
            <a:xfrm>
              <a:off x="643127" y="1473707"/>
              <a:ext cx="464820" cy="4861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9639" y="1357883"/>
              <a:ext cx="2503932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2519" y="1776983"/>
              <a:ext cx="4390644" cy="685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28188" y="1357883"/>
              <a:ext cx="2657856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55336" y="1357883"/>
              <a:ext cx="129540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9179" y="1790700"/>
              <a:ext cx="528828" cy="6294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0451" y="1760219"/>
              <a:ext cx="1760220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85288" y="1760219"/>
              <a:ext cx="507492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87395" y="1760219"/>
              <a:ext cx="1531620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13631" y="1760219"/>
              <a:ext cx="557784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42231" y="1760219"/>
              <a:ext cx="4398264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0451" y="2089403"/>
              <a:ext cx="2398776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9179" y="2522219"/>
              <a:ext cx="528828" cy="6294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30451" y="2491739"/>
              <a:ext cx="7136892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0451" y="2820923"/>
              <a:ext cx="3235452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43127" y="3625596"/>
            <a:ext cx="7256145" cy="2143125"/>
            <a:chOff x="643127" y="3625596"/>
            <a:chExt cx="7256145" cy="2143125"/>
          </a:xfrm>
        </p:grpSpPr>
        <p:sp>
          <p:nvSpPr>
            <p:cNvPr id="21" name="object 21"/>
            <p:cNvSpPr/>
            <p:nvPr/>
          </p:nvSpPr>
          <p:spPr>
            <a:xfrm>
              <a:off x="643127" y="3741420"/>
              <a:ext cx="464820" cy="4861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9639" y="3625596"/>
              <a:ext cx="2607564" cy="6797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2519" y="4044696"/>
              <a:ext cx="2977896" cy="685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08020" y="3625596"/>
              <a:ext cx="1065276" cy="6797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44112" y="3625596"/>
              <a:ext cx="1327403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9179" y="4058412"/>
              <a:ext cx="528828" cy="6294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30451" y="4027932"/>
              <a:ext cx="6568440" cy="6797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30451" y="4357116"/>
              <a:ext cx="6262116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30451" y="4686300"/>
              <a:ext cx="1490472" cy="67970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9179" y="5119116"/>
              <a:ext cx="528828" cy="6294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30451" y="5088636"/>
              <a:ext cx="4757928" cy="6797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64540" y="1397595"/>
            <a:ext cx="7496175" cy="41592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8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Trans Thoracic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Echocardiograpy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(TTE)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2740"/>
              </a:lnSpc>
              <a:spcBef>
                <a:spcPts val="28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rapid,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non-invasive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– excellent specificity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(98%)</a:t>
            </a: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ts val="274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poor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sensitivity</a:t>
            </a:r>
            <a:endParaRPr sz="2400">
              <a:latin typeface="Times New Roman"/>
              <a:cs typeface="Times New Roman"/>
            </a:endParaRPr>
          </a:p>
          <a:p>
            <a:pPr marL="756285" marR="78105" lvl="1" indent="-287020">
              <a:lnSpc>
                <a:spcPts val="2590"/>
              </a:lnSpc>
              <a:spcBef>
                <a:spcPts val="620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obesity, chronic obstructive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pulmonary disease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  chest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wall</a:t>
            </a:r>
            <a:r>
              <a:rPr sz="2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deformities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Times New Roman"/>
              <a:buChar char="–"/>
            </a:pPr>
            <a:endParaRPr sz="29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Transesophageal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Echo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(TOE)</a:t>
            </a:r>
            <a:endParaRPr sz="2400">
              <a:latin typeface="Times New Roman"/>
              <a:cs typeface="Times New Roman"/>
            </a:endParaRPr>
          </a:p>
          <a:p>
            <a:pPr marL="756285" marR="645795" lvl="1" indent="-287020">
              <a:lnSpc>
                <a:spcPts val="2590"/>
              </a:lnSpc>
              <a:spcBef>
                <a:spcPts val="61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more invasive, sensitivity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up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95%,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useful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for  prosthetic valves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to evaluate myocardial  invasion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54"/>
              </a:spcBef>
              <a:buFont typeface="Times New Roman"/>
              <a:buChar char="–"/>
              <a:tabLst>
                <a:tab pos="756285" algn="l"/>
                <a:tab pos="756920" algn="l"/>
                <a:tab pos="450088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Negative predictive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valve of	92%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2980" y="1642872"/>
            <a:ext cx="6518148" cy="4451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304800"/>
            <a:ext cx="7620000" cy="621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533398"/>
            <a:ext cx="7620000" cy="621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457200"/>
            <a:ext cx="7620000" cy="621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3983" y="1171955"/>
            <a:ext cx="8037830" cy="4170045"/>
            <a:chOff x="633983" y="1171955"/>
            <a:chExt cx="8037830" cy="4170045"/>
          </a:xfrm>
        </p:grpSpPr>
        <p:sp>
          <p:nvSpPr>
            <p:cNvPr id="3" name="object 3"/>
            <p:cNvSpPr/>
            <p:nvPr/>
          </p:nvSpPr>
          <p:spPr>
            <a:xfrm>
              <a:off x="864107" y="1171955"/>
              <a:ext cx="7581900" cy="1121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7739" y="1781555"/>
              <a:ext cx="7370064" cy="1121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3983" y="2391155"/>
              <a:ext cx="8037576" cy="1121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0767" y="3000755"/>
              <a:ext cx="7682483" cy="1121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3895" y="3610355"/>
              <a:ext cx="6396228" cy="1121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85160" y="4219955"/>
              <a:ext cx="2807208" cy="1121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36142" y="1303985"/>
            <a:ext cx="7266940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Microbiology </a:t>
            </a:r>
            <a:r>
              <a:rPr sz="4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is very important  since virulence of the infecting  organism is a </a:t>
            </a:r>
            <a:r>
              <a:rPr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significant </a:t>
            </a:r>
            <a:r>
              <a:rPr sz="4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factor </a:t>
            </a:r>
            <a:r>
              <a:rPr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in  </a:t>
            </a:r>
            <a:r>
              <a:rPr sz="4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determining the </a:t>
            </a:r>
            <a:r>
              <a:rPr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success </a:t>
            </a:r>
            <a:r>
              <a:rPr sz="4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rates of  both medical </a:t>
            </a:r>
            <a:r>
              <a:rPr sz="4000" b="1" dirty="0">
                <a:solidFill>
                  <a:srgbClr val="FFFF00"/>
                </a:solidFill>
                <a:latin typeface="Times New Roman"/>
                <a:cs typeface="Times New Roman"/>
              </a:rPr>
              <a:t>and surgical  </a:t>
            </a:r>
            <a:r>
              <a:rPr sz="4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treatment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6811" y="57911"/>
            <a:ext cx="3806952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9805" y="203962"/>
            <a:ext cx="3103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Microbiology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092708" y="789431"/>
            <a:ext cx="8064500" cy="5840095"/>
            <a:chOff x="1092708" y="789431"/>
            <a:chExt cx="8064500" cy="5840095"/>
          </a:xfrm>
        </p:grpSpPr>
        <p:sp>
          <p:nvSpPr>
            <p:cNvPr id="5" name="object 5"/>
            <p:cNvSpPr/>
            <p:nvPr/>
          </p:nvSpPr>
          <p:spPr>
            <a:xfrm>
              <a:off x="1092708" y="1690115"/>
              <a:ext cx="6755892" cy="49392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73296" y="2749296"/>
              <a:ext cx="2578735" cy="1359535"/>
            </a:xfrm>
            <a:custGeom>
              <a:avLst/>
              <a:gdLst/>
              <a:ahLst/>
              <a:cxnLst/>
              <a:rect l="l" t="t" r="r" b="b"/>
              <a:pathLst>
                <a:path w="2578734" h="1359535">
                  <a:moveTo>
                    <a:pt x="2209800" y="1213103"/>
                  </a:moveTo>
                  <a:lnTo>
                    <a:pt x="2216386" y="1174220"/>
                  </a:lnTo>
                  <a:lnTo>
                    <a:pt x="2234974" y="1139274"/>
                  </a:lnTo>
                  <a:lnTo>
                    <a:pt x="2263806" y="1109662"/>
                  </a:lnTo>
                  <a:lnTo>
                    <a:pt x="2301127" y="1086781"/>
                  </a:lnTo>
                  <a:lnTo>
                    <a:pt x="2345178" y="1072028"/>
                  </a:lnTo>
                  <a:lnTo>
                    <a:pt x="2394204" y="1066799"/>
                  </a:lnTo>
                  <a:lnTo>
                    <a:pt x="2443229" y="1072028"/>
                  </a:lnTo>
                  <a:lnTo>
                    <a:pt x="2487280" y="1086781"/>
                  </a:lnTo>
                  <a:lnTo>
                    <a:pt x="2524601" y="1109662"/>
                  </a:lnTo>
                  <a:lnTo>
                    <a:pt x="2553433" y="1139274"/>
                  </a:lnTo>
                  <a:lnTo>
                    <a:pt x="2572021" y="1174220"/>
                  </a:lnTo>
                  <a:lnTo>
                    <a:pt x="2578607" y="1213103"/>
                  </a:lnTo>
                  <a:lnTo>
                    <a:pt x="2572021" y="1251987"/>
                  </a:lnTo>
                  <a:lnTo>
                    <a:pt x="2553433" y="1286933"/>
                  </a:lnTo>
                  <a:lnTo>
                    <a:pt x="2524601" y="1316545"/>
                  </a:lnTo>
                  <a:lnTo>
                    <a:pt x="2487280" y="1339426"/>
                  </a:lnTo>
                  <a:lnTo>
                    <a:pt x="2443229" y="1354179"/>
                  </a:lnTo>
                  <a:lnTo>
                    <a:pt x="2394204" y="1359408"/>
                  </a:lnTo>
                  <a:lnTo>
                    <a:pt x="2345178" y="1354179"/>
                  </a:lnTo>
                  <a:lnTo>
                    <a:pt x="2301127" y="1339426"/>
                  </a:lnTo>
                  <a:lnTo>
                    <a:pt x="2263806" y="1316545"/>
                  </a:lnTo>
                  <a:lnTo>
                    <a:pt x="2234974" y="1286933"/>
                  </a:lnTo>
                  <a:lnTo>
                    <a:pt x="2216386" y="1251987"/>
                  </a:lnTo>
                  <a:lnTo>
                    <a:pt x="2209800" y="1213103"/>
                  </a:lnTo>
                  <a:close/>
                </a:path>
                <a:path w="2578734" h="1359535">
                  <a:moveTo>
                    <a:pt x="914400" y="1213103"/>
                  </a:moveTo>
                  <a:lnTo>
                    <a:pt x="920986" y="1174220"/>
                  </a:lnTo>
                  <a:lnTo>
                    <a:pt x="939574" y="1139274"/>
                  </a:lnTo>
                  <a:lnTo>
                    <a:pt x="968406" y="1109662"/>
                  </a:lnTo>
                  <a:lnTo>
                    <a:pt x="1005727" y="1086781"/>
                  </a:lnTo>
                  <a:lnTo>
                    <a:pt x="1049778" y="1072028"/>
                  </a:lnTo>
                  <a:lnTo>
                    <a:pt x="1098803" y="1066799"/>
                  </a:lnTo>
                  <a:lnTo>
                    <a:pt x="1147829" y="1072028"/>
                  </a:lnTo>
                  <a:lnTo>
                    <a:pt x="1191880" y="1086781"/>
                  </a:lnTo>
                  <a:lnTo>
                    <a:pt x="1229201" y="1109662"/>
                  </a:lnTo>
                  <a:lnTo>
                    <a:pt x="1258033" y="1139274"/>
                  </a:lnTo>
                  <a:lnTo>
                    <a:pt x="1276621" y="1174220"/>
                  </a:lnTo>
                  <a:lnTo>
                    <a:pt x="1283207" y="1213103"/>
                  </a:lnTo>
                  <a:lnTo>
                    <a:pt x="1276621" y="1251987"/>
                  </a:lnTo>
                  <a:lnTo>
                    <a:pt x="1258033" y="1286933"/>
                  </a:lnTo>
                  <a:lnTo>
                    <a:pt x="1229201" y="1316545"/>
                  </a:lnTo>
                  <a:lnTo>
                    <a:pt x="1191880" y="1339426"/>
                  </a:lnTo>
                  <a:lnTo>
                    <a:pt x="1147829" y="1354179"/>
                  </a:lnTo>
                  <a:lnTo>
                    <a:pt x="1098803" y="1359408"/>
                  </a:lnTo>
                  <a:lnTo>
                    <a:pt x="1049778" y="1354179"/>
                  </a:lnTo>
                  <a:lnTo>
                    <a:pt x="1005727" y="1339426"/>
                  </a:lnTo>
                  <a:lnTo>
                    <a:pt x="968406" y="1316545"/>
                  </a:lnTo>
                  <a:lnTo>
                    <a:pt x="939574" y="1286933"/>
                  </a:lnTo>
                  <a:lnTo>
                    <a:pt x="920986" y="1251987"/>
                  </a:lnTo>
                  <a:lnTo>
                    <a:pt x="914400" y="1213103"/>
                  </a:lnTo>
                  <a:close/>
                </a:path>
                <a:path w="2578734" h="1359535">
                  <a:moveTo>
                    <a:pt x="914400" y="146303"/>
                  </a:moveTo>
                  <a:lnTo>
                    <a:pt x="920986" y="107420"/>
                  </a:lnTo>
                  <a:lnTo>
                    <a:pt x="939574" y="72474"/>
                  </a:lnTo>
                  <a:lnTo>
                    <a:pt x="968406" y="42862"/>
                  </a:lnTo>
                  <a:lnTo>
                    <a:pt x="1005727" y="19981"/>
                  </a:lnTo>
                  <a:lnTo>
                    <a:pt x="1049778" y="5228"/>
                  </a:lnTo>
                  <a:lnTo>
                    <a:pt x="1098803" y="0"/>
                  </a:lnTo>
                  <a:lnTo>
                    <a:pt x="1147829" y="5228"/>
                  </a:lnTo>
                  <a:lnTo>
                    <a:pt x="1191880" y="19981"/>
                  </a:lnTo>
                  <a:lnTo>
                    <a:pt x="1229201" y="42862"/>
                  </a:lnTo>
                  <a:lnTo>
                    <a:pt x="1258033" y="72474"/>
                  </a:lnTo>
                  <a:lnTo>
                    <a:pt x="1276621" y="107420"/>
                  </a:lnTo>
                  <a:lnTo>
                    <a:pt x="1283207" y="146303"/>
                  </a:lnTo>
                  <a:lnTo>
                    <a:pt x="1276621" y="185187"/>
                  </a:lnTo>
                  <a:lnTo>
                    <a:pt x="1258033" y="220133"/>
                  </a:lnTo>
                  <a:lnTo>
                    <a:pt x="1229201" y="249745"/>
                  </a:lnTo>
                  <a:lnTo>
                    <a:pt x="1191880" y="272626"/>
                  </a:lnTo>
                  <a:lnTo>
                    <a:pt x="1147829" y="287379"/>
                  </a:lnTo>
                  <a:lnTo>
                    <a:pt x="1098803" y="292607"/>
                  </a:lnTo>
                  <a:lnTo>
                    <a:pt x="1049778" y="287379"/>
                  </a:lnTo>
                  <a:lnTo>
                    <a:pt x="1005727" y="272626"/>
                  </a:lnTo>
                  <a:lnTo>
                    <a:pt x="968406" y="249745"/>
                  </a:lnTo>
                  <a:lnTo>
                    <a:pt x="939574" y="220133"/>
                  </a:lnTo>
                  <a:lnTo>
                    <a:pt x="920986" y="185187"/>
                  </a:lnTo>
                  <a:lnTo>
                    <a:pt x="914400" y="146303"/>
                  </a:lnTo>
                  <a:close/>
                </a:path>
                <a:path w="2578734" h="1359535">
                  <a:moveTo>
                    <a:pt x="0" y="146303"/>
                  </a:moveTo>
                  <a:lnTo>
                    <a:pt x="6586" y="107420"/>
                  </a:lnTo>
                  <a:lnTo>
                    <a:pt x="25174" y="72474"/>
                  </a:lnTo>
                  <a:lnTo>
                    <a:pt x="54006" y="42862"/>
                  </a:lnTo>
                  <a:lnTo>
                    <a:pt x="91327" y="19981"/>
                  </a:lnTo>
                  <a:lnTo>
                    <a:pt x="135378" y="5228"/>
                  </a:lnTo>
                  <a:lnTo>
                    <a:pt x="184403" y="0"/>
                  </a:lnTo>
                  <a:lnTo>
                    <a:pt x="233429" y="5228"/>
                  </a:lnTo>
                  <a:lnTo>
                    <a:pt x="277480" y="19981"/>
                  </a:lnTo>
                  <a:lnTo>
                    <a:pt x="314801" y="42862"/>
                  </a:lnTo>
                  <a:lnTo>
                    <a:pt x="343633" y="72474"/>
                  </a:lnTo>
                  <a:lnTo>
                    <a:pt x="362221" y="107420"/>
                  </a:lnTo>
                  <a:lnTo>
                    <a:pt x="368807" y="146303"/>
                  </a:lnTo>
                  <a:lnTo>
                    <a:pt x="362221" y="185187"/>
                  </a:lnTo>
                  <a:lnTo>
                    <a:pt x="343633" y="220133"/>
                  </a:lnTo>
                  <a:lnTo>
                    <a:pt x="314801" y="249745"/>
                  </a:lnTo>
                  <a:lnTo>
                    <a:pt x="277480" y="272626"/>
                  </a:lnTo>
                  <a:lnTo>
                    <a:pt x="233429" y="287379"/>
                  </a:lnTo>
                  <a:lnTo>
                    <a:pt x="184403" y="292607"/>
                  </a:lnTo>
                  <a:lnTo>
                    <a:pt x="135378" y="287379"/>
                  </a:lnTo>
                  <a:lnTo>
                    <a:pt x="91327" y="272626"/>
                  </a:lnTo>
                  <a:lnTo>
                    <a:pt x="54006" y="249745"/>
                  </a:lnTo>
                  <a:lnTo>
                    <a:pt x="25174" y="220133"/>
                  </a:lnTo>
                  <a:lnTo>
                    <a:pt x="6586" y="185187"/>
                  </a:lnTo>
                  <a:lnTo>
                    <a:pt x="0" y="146303"/>
                  </a:lnTo>
                  <a:close/>
                </a:path>
                <a:path w="2578734" h="1359535">
                  <a:moveTo>
                    <a:pt x="0" y="1213103"/>
                  </a:moveTo>
                  <a:lnTo>
                    <a:pt x="6586" y="1174220"/>
                  </a:lnTo>
                  <a:lnTo>
                    <a:pt x="25174" y="1139274"/>
                  </a:lnTo>
                  <a:lnTo>
                    <a:pt x="54006" y="1109662"/>
                  </a:lnTo>
                  <a:lnTo>
                    <a:pt x="91327" y="1086781"/>
                  </a:lnTo>
                  <a:lnTo>
                    <a:pt x="135378" y="1072028"/>
                  </a:lnTo>
                  <a:lnTo>
                    <a:pt x="184403" y="1066799"/>
                  </a:lnTo>
                  <a:lnTo>
                    <a:pt x="233429" y="1072028"/>
                  </a:lnTo>
                  <a:lnTo>
                    <a:pt x="277480" y="1086781"/>
                  </a:lnTo>
                  <a:lnTo>
                    <a:pt x="314801" y="1109662"/>
                  </a:lnTo>
                  <a:lnTo>
                    <a:pt x="343633" y="1139274"/>
                  </a:lnTo>
                  <a:lnTo>
                    <a:pt x="362221" y="1174220"/>
                  </a:lnTo>
                  <a:lnTo>
                    <a:pt x="368807" y="1213103"/>
                  </a:lnTo>
                  <a:lnTo>
                    <a:pt x="362221" y="1251987"/>
                  </a:lnTo>
                  <a:lnTo>
                    <a:pt x="343633" y="1286933"/>
                  </a:lnTo>
                  <a:lnTo>
                    <a:pt x="314801" y="1316545"/>
                  </a:lnTo>
                  <a:lnTo>
                    <a:pt x="277480" y="1339426"/>
                  </a:lnTo>
                  <a:lnTo>
                    <a:pt x="233429" y="1354179"/>
                  </a:lnTo>
                  <a:lnTo>
                    <a:pt x="184403" y="1359408"/>
                  </a:lnTo>
                  <a:lnTo>
                    <a:pt x="135378" y="1354179"/>
                  </a:lnTo>
                  <a:lnTo>
                    <a:pt x="91327" y="1339426"/>
                  </a:lnTo>
                  <a:lnTo>
                    <a:pt x="54006" y="1316545"/>
                  </a:lnTo>
                  <a:lnTo>
                    <a:pt x="25174" y="1286933"/>
                  </a:lnTo>
                  <a:lnTo>
                    <a:pt x="6586" y="1251987"/>
                  </a:lnTo>
                  <a:lnTo>
                    <a:pt x="0" y="1213103"/>
                  </a:lnTo>
                  <a:close/>
                </a:path>
              </a:pathLst>
            </a:custGeom>
            <a:ln w="12192">
              <a:solidFill>
                <a:srgbClr val="FF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53961" y="4420361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25908">
              <a:solidFill>
                <a:srgbClr val="FF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87696" y="2749296"/>
              <a:ext cx="2502535" cy="1969135"/>
            </a:xfrm>
            <a:custGeom>
              <a:avLst/>
              <a:gdLst/>
              <a:ahLst/>
              <a:cxnLst/>
              <a:rect l="l" t="t" r="r" b="b"/>
              <a:pathLst>
                <a:path w="2502534" h="1969135">
                  <a:moveTo>
                    <a:pt x="2133600" y="1213103"/>
                  </a:moveTo>
                  <a:lnTo>
                    <a:pt x="2140186" y="1174220"/>
                  </a:lnTo>
                  <a:lnTo>
                    <a:pt x="2158774" y="1139274"/>
                  </a:lnTo>
                  <a:lnTo>
                    <a:pt x="2187606" y="1109662"/>
                  </a:lnTo>
                  <a:lnTo>
                    <a:pt x="2224927" y="1086781"/>
                  </a:lnTo>
                  <a:lnTo>
                    <a:pt x="2268978" y="1072028"/>
                  </a:lnTo>
                  <a:lnTo>
                    <a:pt x="2318004" y="1066799"/>
                  </a:lnTo>
                  <a:lnTo>
                    <a:pt x="2367029" y="1072028"/>
                  </a:lnTo>
                  <a:lnTo>
                    <a:pt x="2411080" y="1086781"/>
                  </a:lnTo>
                  <a:lnTo>
                    <a:pt x="2448401" y="1109662"/>
                  </a:lnTo>
                  <a:lnTo>
                    <a:pt x="2477233" y="1139274"/>
                  </a:lnTo>
                  <a:lnTo>
                    <a:pt x="2495821" y="1174220"/>
                  </a:lnTo>
                  <a:lnTo>
                    <a:pt x="2502407" y="1213103"/>
                  </a:lnTo>
                  <a:lnTo>
                    <a:pt x="2495821" y="1251987"/>
                  </a:lnTo>
                  <a:lnTo>
                    <a:pt x="2477233" y="1286933"/>
                  </a:lnTo>
                  <a:lnTo>
                    <a:pt x="2448401" y="1316545"/>
                  </a:lnTo>
                  <a:lnTo>
                    <a:pt x="2411080" y="1339426"/>
                  </a:lnTo>
                  <a:lnTo>
                    <a:pt x="2367029" y="1354179"/>
                  </a:lnTo>
                  <a:lnTo>
                    <a:pt x="2318004" y="1359408"/>
                  </a:lnTo>
                  <a:lnTo>
                    <a:pt x="2268978" y="1354179"/>
                  </a:lnTo>
                  <a:lnTo>
                    <a:pt x="2224927" y="1339426"/>
                  </a:lnTo>
                  <a:lnTo>
                    <a:pt x="2187606" y="1316545"/>
                  </a:lnTo>
                  <a:lnTo>
                    <a:pt x="2158774" y="1286933"/>
                  </a:lnTo>
                  <a:lnTo>
                    <a:pt x="2140186" y="1251987"/>
                  </a:lnTo>
                  <a:lnTo>
                    <a:pt x="2133600" y="1213103"/>
                  </a:lnTo>
                  <a:close/>
                </a:path>
                <a:path w="2502534" h="1969135">
                  <a:moveTo>
                    <a:pt x="2133600" y="146303"/>
                  </a:moveTo>
                  <a:lnTo>
                    <a:pt x="2140186" y="107420"/>
                  </a:lnTo>
                  <a:lnTo>
                    <a:pt x="2158774" y="72474"/>
                  </a:lnTo>
                  <a:lnTo>
                    <a:pt x="2187606" y="42862"/>
                  </a:lnTo>
                  <a:lnTo>
                    <a:pt x="2224927" y="19981"/>
                  </a:lnTo>
                  <a:lnTo>
                    <a:pt x="2268978" y="5228"/>
                  </a:lnTo>
                  <a:lnTo>
                    <a:pt x="2318004" y="0"/>
                  </a:lnTo>
                  <a:lnTo>
                    <a:pt x="2367029" y="5228"/>
                  </a:lnTo>
                  <a:lnTo>
                    <a:pt x="2411080" y="19981"/>
                  </a:lnTo>
                  <a:lnTo>
                    <a:pt x="2448401" y="42862"/>
                  </a:lnTo>
                  <a:lnTo>
                    <a:pt x="2477233" y="72474"/>
                  </a:lnTo>
                  <a:lnTo>
                    <a:pt x="2495821" y="107420"/>
                  </a:lnTo>
                  <a:lnTo>
                    <a:pt x="2502407" y="146303"/>
                  </a:lnTo>
                  <a:lnTo>
                    <a:pt x="2495821" y="185187"/>
                  </a:lnTo>
                  <a:lnTo>
                    <a:pt x="2477233" y="220133"/>
                  </a:lnTo>
                  <a:lnTo>
                    <a:pt x="2448401" y="249745"/>
                  </a:lnTo>
                  <a:lnTo>
                    <a:pt x="2411080" y="272626"/>
                  </a:lnTo>
                  <a:lnTo>
                    <a:pt x="2367029" y="287379"/>
                  </a:lnTo>
                  <a:lnTo>
                    <a:pt x="2318004" y="292607"/>
                  </a:lnTo>
                  <a:lnTo>
                    <a:pt x="2268978" y="287379"/>
                  </a:lnTo>
                  <a:lnTo>
                    <a:pt x="2224927" y="272626"/>
                  </a:lnTo>
                  <a:lnTo>
                    <a:pt x="2187606" y="249745"/>
                  </a:lnTo>
                  <a:lnTo>
                    <a:pt x="2158774" y="220133"/>
                  </a:lnTo>
                  <a:lnTo>
                    <a:pt x="2140186" y="185187"/>
                  </a:lnTo>
                  <a:lnTo>
                    <a:pt x="2133600" y="146303"/>
                  </a:lnTo>
                  <a:close/>
                </a:path>
                <a:path w="2502534" h="1969135">
                  <a:moveTo>
                    <a:pt x="1295400" y="1822703"/>
                  </a:moveTo>
                  <a:lnTo>
                    <a:pt x="1301986" y="1783820"/>
                  </a:lnTo>
                  <a:lnTo>
                    <a:pt x="1320574" y="1748874"/>
                  </a:lnTo>
                  <a:lnTo>
                    <a:pt x="1349406" y="1719262"/>
                  </a:lnTo>
                  <a:lnTo>
                    <a:pt x="1386727" y="1696381"/>
                  </a:lnTo>
                  <a:lnTo>
                    <a:pt x="1430778" y="1681628"/>
                  </a:lnTo>
                  <a:lnTo>
                    <a:pt x="1479803" y="1676399"/>
                  </a:lnTo>
                  <a:lnTo>
                    <a:pt x="1528829" y="1681628"/>
                  </a:lnTo>
                  <a:lnTo>
                    <a:pt x="1572880" y="1696381"/>
                  </a:lnTo>
                  <a:lnTo>
                    <a:pt x="1610201" y="1719262"/>
                  </a:lnTo>
                  <a:lnTo>
                    <a:pt x="1639033" y="1748874"/>
                  </a:lnTo>
                  <a:lnTo>
                    <a:pt x="1657621" y="1783820"/>
                  </a:lnTo>
                  <a:lnTo>
                    <a:pt x="1664207" y="1822703"/>
                  </a:lnTo>
                  <a:lnTo>
                    <a:pt x="1657621" y="1861587"/>
                  </a:lnTo>
                  <a:lnTo>
                    <a:pt x="1639033" y="1896533"/>
                  </a:lnTo>
                  <a:lnTo>
                    <a:pt x="1610201" y="1926145"/>
                  </a:lnTo>
                  <a:lnTo>
                    <a:pt x="1572880" y="1949026"/>
                  </a:lnTo>
                  <a:lnTo>
                    <a:pt x="1528829" y="1963779"/>
                  </a:lnTo>
                  <a:lnTo>
                    <a:pt x="1479803" y="1969008"/>
                  </a:lnTo>
                  <a:lnTo>
                    <a:pt x="1430778" y="1963779"/>
                  </a:lnTo>
                  <a:lnTo>
                    <a:pt x="1386727" y="1949026"/>
                  </a:lnTo>
                  <a:lnTo>
                    <a:pt x="1349406" y="1926145"/>
                  </a:lnTo>
                  <a:lnTo>
                    <a:pt x="1320574" y="1896533"/>
                  </a:lnTo>
                  <a:lnTo>
                    <a:pt x="1301986" y="1861587"/>
                  </a:lnTo>
                  <a:lnTo>
                    <a:pt x="1295400" y="1822703"/>
                  </a:lnTo>
                  <a:close/>
                </a:path>
                <a:path w="2502534" h="1969135">
                  <a:moveTo>
                    <a:pt x="2133600" y="1822703"/>
                  </a:moveTo>
                  <a:lnTo>
                    <a:pt x="2140186" y="1783820"/>
                  </a:lnTo>
                  <a:lnTo>
                    <a:pt x="2158774" y="1748874"/>
                  </a:lnTo>
                  <a:lnTo>
                    <a:pt x="2187606" y="1719262"/>
                  </a:lnTo>
                  <a:lnTo>
                    <a:pt x="2224927" y="1696381"/>
                  </a:lnTo>
                  <a:lnTo>
                    <a:pt x="2268978" y="1681628"/>
                  </a:lnTo>
                  <a:lnTo>
                    <a:pt x="2318004" y="1676399"/>
                  </a:lnTo>
                  <a:lnTo>
                    <a:pt x="2367029" y="1681628"/>
                  </a:lnTo>
                  <a:lnTo>
                    <a:pt x="2411080" y="1696381"/>
                  </a:lnTo>
                  <a:lnTo>
                    <a:pt x="2448401" y="1719262"/>
                  </a:lnTo>
                  <a:lnTo>
                    <a:pt x="2477233" y="1748874"/>
                  </a:lnTo>
                  <a:lnTo>
                    <a:pt x="2495821" y="1783820"/>
                  </a:lnTo>
                  <a:lnTo>
                    <a:pt x="2502407" y="1822703"/>
                  </a:lnTo>
                  <a:lnTo>
                    <a:pt x="2495821" y="1861587"/>
                  </a:lnTo>
                  <a:lnTo>
                    <a:pt x="2477233" y="1896533"/>
                  </a:lnTo>
                  <a:lnTo>
                    <a:pt x="2448401" y="1926145"/>
                  </a:lnTo>
                  <a:lnTo>
                    <a:pt x="2411080" y="1949026"/>
                  </a:lnTo>
                  <a:lnTo>
                    <a:pt x="2367029" y="1963779"/>
                  </a:lnTo>
                  <a:lnTo>
                    <a:pt x="2318004" y="1969008"/>
                  </a:lnTo>
                  <a:lnTo>
                    <a:pt x="2268978" y="1963779"/>
                  </a:lnTo>
                  <a:lnTo>
                    <a:pt x="2224927" y="1949026"/>
                  </a:lnTo>
                  <a:lnTo>
                    <a:pt x="2187606" y="1926145"/>
                  </a:lnTo>
                  <a:lnTo>
                    <a:pt x="2158774" y="1896533"/>
                  </a:lnTo>
                  <a:lnTo>
                    <a:pt x="2140186" y="1861587"/>
                  </a:lnTo>
                  <a:lnTo>
                    <a:pt x="2133600" y="1822703"/>
                  </a:lnTo>
                  <a:close/>
                </a:path>
                <a:path w="2502534" h="1969135">
                  <a:moveTo>
                    <a:pt x="1295400" y="146303"/>
                  </a:moveTo>
                  <a:lnTo>
                    <a:pt x="1301986" y="107420"/>
                  </a:lnTo>
                  <a:lnTo>
                    <a:pt x="1320574" y="72474"/>
                  </a:lnTo>
                  <a:lnTo>
                    <a:pt x="1349406" y="42862"/>
                  </a:lnTo>
                  <a:lnTo>
                    <a:pt x="1386727" y="19981"/>
                  </a:lnTo>
                  <a:lnTo>
                    <a:pt x="1430778" y="5228"/>
                  </a:lnTo>
                  <a:lnTo>
                    <a:pt x="1479803" y="0"/>
                  </a:lnTo>
                  <a:lnTo>
                    <a:pt x="1528829" y="5228"/>
                  </a:lnTo>
                  <a:lnTo>
                    <a:pt x="1572880" y="19981"/>
                  </a:lnTo>
                  <a:lnTo>
                    <a:pt x="1610201" y="42862"/>
                  </a:lnTo>
                  <a:lnTo>
                    <a:pt x="1639033" y="72474"/>
                  </a:lnTo>
                  <a:lnTo>
                    <a:pt x="1657621" y="107420"/>
                  </a:lnTo>
                  <a:lnTo>
                    <a:pt x="1664207" y="146303"/>
                  </a:lnTo>
                  <a:lnTo>
                    <a:pt x="1657621" y="185187"/>
                  </a:lnTo>
                  <a:lnTo>
                    <a:pt x="1639033" y="220133"/>
                  </a:lnTo>
                  <a:lnTo>
                    <a:pt x="1610201" y="249745"/>
                  </a:lnTo>
                  <a:lnTo>
                    <a:pt x="1572880" y="272626"/>
                  </a:lnTo>
                  <a:lnTo>
                    <a:pt x="1528829" y="287379"/>
                  </a:lnTo>
                  <a:lnTo>
                    <a:pt x="1479803" y="292607"/>
                  </a:lnTo>
                  <a:lnTo>
                    <a:pt x="1430778" y="287379"/>
                  </a:lnTo>
                  <a:lnTo>
                    <a:pt x="1386727" y="272626"/>
                  </a:lnTo>
                  <a:lnTo>
                    <a:pt x="1349406" y="249745"/>
                  </a:lnTo>
                  <a:lnTo>
                    <a:pt x="1320574" y="220133"/>
                  </a:lnTo>
                  <a:lnTo>
                    <a:pt x="1301986" y="185187"/>
                  </a:lnTo>
                  <a:lnTo>
                    <a:pt x="1295400" y="146303"/>
                  </a:lnTo>
                  <a:close/>
                </a:path>
                <a:path w="2502534" h="1969135">
                  <a:moveTo>
                    <a:pt x="0" y="1822703"/>
                  </a:moveTo>
                  <a:lnTo>
                    <a:pt x="6586" y="1783820"/>
                  </a:lnTo>
                  <a:lnTo>
                    <a:pt x="25174" y="1748874"/>
                  </a:lnTo>
                  <a:lnTo>
                    <a:pt x="54006" y="1719262"/>
                  </a:lnTo>
                  <a:lnTo>
                    <a:pt x="91327" y="1696381"/>
                  </a:lnTo>
                  <a:lnTo>
                    <a:pt x="135378" y="1681628"/>
                  </a:lnTo>
                  <a:lnTo>
                    <a:pt x="184403" y="1676399"/>
                  </a:lnTo>
                  <a:lnTo>
                    <a:pt x="233429" y="1681628"/>
                  </a:lnTo>
                  <a:lnTo>
                    <a:pt x="277480" y="1696381"/>
                  </a:lnTo>
                  <a:lnTo>
                    <a:pt x="314801" y="1719262"/>
                  </a:lnTo>
                  <a:lnTo>
                    <a:pt x="343633" y="1748874"/>
                  </a:lnTo>
                  <a:lnTo>
                    <a:pt x="362221" y="1783820"/>
                  </a:lnTo>
                  <a:lnTo>
                    <a:pt x="368807" y="1822703"/>
                  </a:lnTo>
                  <a:lnTo>
                    <a:pt x="362221" y="1861587"/>
                  </a:lnTo>
                  <a:lnTo>
                    <a:pt x="343633" y="1896533"/>
                  </a:lnTo>
                  <a:lnTo>
                    <a:pt x="314801" y="1926145"/>
                  </a:lnTo>
                  <a:lnTo>
                    <a:pt x="277480" y="1949026"/>
                  </a:lnTo>
                  <a:lnTo>
                    <a:pt x="233429" y="1963779"/>
                  </a:lnTo>
                  <a:lnTo>
                    <a:pt x="184403" y="1969008"/>
                  </a:lnTo>
                  <a:lnTo>
                    <a:pt x="135378" y="1963779"/>
                  </a:lnTo>
                  <a:lnTo>
                    <a:pt x="91327" y="1949026"/>
                  </a:lnTo>
                  <a:lnTo>
                    <a:pt x="54006" y="1926145"/>
                  </a:lnTo>
                  <a:lnTo>
                    <a:pt x="25174" y="1896533"/>
                  </a:lnTo>
                  <a:lnTo>
                    <a:pt x="6586" y="1861587"/>
                  </a:lnTo>
                  <a:lnTo>
                    <a:pt x="0" y="1822703"/>
                  </a:lnTo>
                  <a:close/>
                </a:path>
              </a:pathLst>
            </a:custGeom>
            <a:ln w="12192">
              <a:solidFill>
                <a:srgbClr val="FF0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8761" y="1181100"/>
              <a:ext cx="877569" cy="909955"/>
            </a:xfrm>
            <a:custGeom>
              <a:avLst/>
              <a:gdLst/>
              <a:ahLst/>
              <a:cxnLst/>
              <a:rect l="l" t="t" r="r" b="b"/>
              <a:pathLst>
                <a:path w="877570" h="909955">
                  <a:moveTo>
                    <a:pt x="127508" y="832103"/>
                  </a:moveTo>
                  <a:lnTo>
                    <a:pt x="0" y="877062"/>
                  </a:lnTo>
                  <a:lnTo>
                    <a:pt x="131191" y="909701"/>
                  </a:lnTo>
                  <a:lnTo>
                    <a:pt x="97460" y="886840"/>
                  </a:lnTo>
                  <a:lnTo>
                    <a:pt x="71501" y="886840"/>
                  </a:lnTo>
                  <a:lnTo>
                    <a:pt x="65278" y="881507"/>
                  </a:lnTo>
                  <a:lnTo>
                    <a:pt x="64770" y="874395"/>
                  </a:lnTo>
                  <a:lnTo>
                    <a:pt x="64135" y="867283"/>
                  </a:lnTo>
                  <a:lnTo>
                    <a:pt x="69469" y="861060"/>
                  </a:lnTo>
                  <a:lnTo>
                    <a:pt x="76708" y="860425"/>
                  </a:lnTo>
                  <a:lnTo>
                    <a:pt x="84074" y="859916"/>
                  </a:lnTo>
                  <a:lnTo>
                    <a:pt x="95640" y="858457"/>
                  </a:lnTo>
                  <a:lnTo>
                    <a:pt x="127508" y="832103"/>
                  </a:lnTo>
                  <a:close/>
                </a:path>
                <a:path w="877570" h="909955">
                  <a:moveTo>
                    <a:pt x="95640" y="858457"/>
                  </a:moveTo>
                  <a:lnTo>
                    <a:pt x="84074" y="859916"/>
                  </a:lnTo>
                  <a:lnTo>
                    <a:pt x="76708" y="860425"/>
                  </a:lnTo>
                  <a:lnTo>
                    <a:pt x="69469" y="861060"/>
                  </a:lnTo>
                  <a:lnTo>
                    <a:pt x="64135" y="867283"/>
                  </a:lnTo>
                  <a:lnTo>
                    <a:pt x="64770" y="874395"/>
                  </a:lnTo>
                  <a:lnTo>
                    <a:pt x="65278" y="881507"/>
                  </a:lnTo>
                  <a:lnTo>
                    <a:pt x="71501" y="886840"/>
                  </a:lnTo>
                  <a:lnTo>
                    <a:pt x="78613" y="886333"/>
                  </a:lnTo>
                  <a:lnTo>
                    <a:pt x="87376" y="885571"/>
                  </a:lnTo>
                  <a:lnTo>
                    <a:pt x="94304" y="884702"/>
                  </a:lnTo>
                  <a:lnTo>
                    <a:pt x="77597" y="873378"/>
                  </a:lnTo>
                  <a:lnTo>
                    <a:pt x="95640" y="858457"/>
                  </a:lnTo>
                  <a:close/>
                </a:path>
                <a:path w="877570" h="909955">
                  <a:moveTo>
                    <a:pt x="94304" y="884702"/>
                  </a:moveTo>
                  <a:lnTo>
                    <a:pt x="87376" y="885571"/>
                  </a:lnTo>
                  <a:lnTo>
                    <a:pt x="78613" y="886333"/>
                  </a:lnTo>
                  <a:lnTo>
                    <a:pt x="71501" y="886840"/>
                  </a:lnTo>
                  <a:lnTo>
                    <a:pt x="97460" y="886840"/>
                  </a:lnTo>
                  <a:lnTo>
                    <a:pt x="94304" y="884702"/>
                  </a:lnTo>
                  <a:close/>
                </a:path>
                <a:path w="877570" h="909955">
                  <a:moveTo>
                    <a:pt x="824391" y="74801"/>
                  </a:moveTo>
                  <a:lnTo>
                    <a:pt x="821055" y="123571"/>
                  </a:lnTo>
                  <a:lnTo>
                    <a:pt x="815721" y="164846"/>
                  </a:lnTo>
                  <a:lnTo>
                    <a:pt x="808355" y="205486"/>
                  </a:lnTo>
                  <a:lnTo>
                    <a:pt x="799211" y="245363"/>
                  </a:lnTo>
                  <a:lnTo>
                    <a:pt x="788035" y="284607"/>
                  </a:lnTo>
                  <a:lnTo>
                    <a:pt x="775081" y="322961"/>
                  </a:lnTo>
                  <a:lnTo>
                    <a:pt x="760222" y="360299"/>
                  </a:lnTo>
                  <a:lnTo>
                    <a:pt x="743712" y="396875"/>
                  </a:lnTo>
                  <a:lnTo>
                    <a:pt x="725551" y="432562"/>
                  </a:lnTo>
                  <a:lnTo>
                    <a:pt x="705612" y="466978"/>
                  </a:lnTo>
                  <a:lnTo>
                    <a:pt x="684149" y="500507"/>
                  </a:lnTo>
                  <a:lnTo>
                    <a:pt x="661162" y="532891"/>
                  </a:lnTo>
                  <a:lnTo>
                    <a:pt x="636524" y="564007"/>
                  </a:lnTo>
                  <a:lnTo>
                    <a:pt x="610616" y="593978"/>
                  </a:lnTo>
                  <a:lnTo>
                    <a:pt x="583311" y="622680"/>
                  </a:lnTo>
                  <a:lnTo>
                    <a:pt x="554609" y="649986"/>
                  </a:lnTo>
                  <a:lnTo>
                    <a:pt x="524764" y="675766"/>
                  </a:lnTo>
                  <a:lnTo>
                    <a:pt x="493522" y="700404"/>
                  </a:lnTo>
                  <a:lnTo>
                    <a:pt x="461137" y="723391"/>
                  </a:lnTo>
                  <a:lnTo>
                    <a:pt x="427609" y="744854"/>
                  </a:lnTo>
                  <a:lnTo>
                    <a:pt x="393065" y="764666"/>
                  </a:lnTo>
                  <a:lnTo>
                    <a:pt x="357505" y="782827"/>
                  </a:lnTo>
                  <a:lnTo>
                    <a:pt x="320929" y="799338"/>
                  </a:lnTo>
                  <a:lnTo>
                    <a:pt x="283464" y="814197"/>
                  </a:lnTo>
                  <a:lnTo>
                    <a:pt x="245110" y="827024"/>
                  </a:lnTo>
                  <a:lnTo>
                    <a:pt x="205867" y="838200"/>
                  </a:lnTo>
                  <a:lnTo>
                    <a:pt x="165989" y="847344"/>
                  </a:lnTo>
                  <a:lnTo>
                    <a:pt x="125349" y="854710"/>
                  </a:lnTo>
                  <a:lnTo>
                    <a:pt x="95640" y="858457"/>
                  </a:lnTo>
                  <a:lnTo>
                    <a:pt x="77597" y="873378"/>
                  </a:lnTo>
                  <a:lnTo>
                    <a:pt x="94304" y="884702"/>
                  </a:lnTo>
                  <a:lnTo>
                    <a:pt x="129921" y="880237"/>
                  </a:lnTo>
                  <a:lnTo>
                    <a:pt x="171831" y="872616"/>
                  </a:lnTo>
                  <a:lnTo>
                    <a:pt x="212979" y="863091"/>
                  </a:lnTo>
                  <a:lnTo>
                    <a:pt x="253365" y="851662"/>
                  </a:lnTo>
                  <a:lnTo>
                    <a:pt x="292989" y="838200"/>
                  </a:lnTo>
                  <a:lnTo>
                    <a:pt x="331597" y="822960"/>
                  </a:lnTo>
                  <a:lnTo>
                    <a:pt x="369316" y="805941"/>
                  </a:lnTo>
                  <a:lnTo>
                    <a:pt x="406019" y="787146"/>
                  </a:lnTo>
                  <a:lnTo>
                    <a:pt x="441579" y="766572"/>
                  </a:lnTo>
                  <a:lnTo>
                    <a:pt x="476123" y="744474"/>
                  </a:lnTo>
                  <a:lnTo>
                    <a:pt x="509524" y="720725"/>
                  </a:lnTo>
                  <a:lnTo>
                    <a:pt x="541655" y="695451"/>
                  </a:lnTo>
                  <a:lnTo>
                    <a:pt x="572516" y="668654"/>
                  </a:lnTo>
                  <a:lnTo>
                    <a:pt x="601980" y="640588"/>
                  </a:lnTo>
                  <a:lnTo>
                    <a:pt x="630301" y="610870"/>
                  </a:lnTo>
                  <a:lnTo>
                    <a:pt x="656971" y="580136"/>
                  </a:lnTo>
                  <a:lnTo>
                    <a:pt x="682244" y="547877"/>
                  </a:lnTo>
                  <a:lnTo>
                    <a:pt x="705993" y="514476"/>
                  </a:lnTo>
                  <a:lnTo>
                    <a:pt x="728091" y="479933"/>
                  </a:lnTo>
                  <a:lnTo>
                    <a:pt x="748538" y="444373"/>
                  </a:lnTo>
                  <a:lnTo>
                    <a:pt x="767334" y="407542"/>
                  </a:lnTo>
                  <a:lnTo>
                    <a:pt x="784352" y="369824"/>
                  </a:lnTo>
                  <a:lnTo>
                    <a:pt x="799592" y="331215"/>
                  </a:lnTo>
                  <a:lnTo>
                    <a:pt x="812927" y="291719"/>
                  </a:lnTo>
                  <a:lnTo>
                    <a:pt x="824484" y="251205"/>
                  </a:lnTo>
                  <a:lnTo>
                    <a:pt x="833882" y="210058"/>
                  </a:lnTo>
                  <a:lnTo>
                    <a:pt x="841375" y="168148"/>
                  </a:lnTo>
                  <a:lnTo>
                    <a:pt x="846836" y="125602"/>
                  </a:lnTo>
                  <a:lnTo>
                    <a:pt x="850138" y="82296"/>
                  </a:lnTo>
                  <a:lnTo>
                    <a:pt x="850245" y="77724"/>
                  </a:lnTo>
                  <a:lnTo>
                    <a:pt x="837311" y="77724"/>
                  </a:lnTo>
                  <a:lnTo>
                    <a:pt x="824391" y="74801"/>
                  </a:lnTo>
                  <a:close/>
                </a:path>
                <a:path w="877570" h="909955">
                  <a:moveTo>
                    <a:pt x="831342" y="25780"/>
                  </a:moveTo>
                  <a:lnTo>
                    <a:pt x="825373" y="31369"/>
                  </a:lnTo>
                  <a:lnTo>
                    <a:pt x="825219" y="39750"/>
                  </a:lnTo>
                  <a:lnTo>
                    <a:pt x="824391" y="74801"/>
                  </a:lnTo>
                  <a:lnTo>
                    <a:pt x="837311" y="77724"/>
                  </a:lnTo>
                  <a:lnTo>
                    <a:pt x="850299" y="75415"/>
                  </a:lnTo>
                  <a:lnTo>
                    <a:pt x="851174" y="37973"/>
                  </a:lnTo>
                  <a:lnTo>
                    <a:pt x="851281" y="32003"/>
                  </a:lnTo>
                  <a:lnTo>
                    <a:pt x="845693" y="26035"/>
                  </a:lnTo>
                  <a:lnTo>
                    <a:pt x="831342" y="25780"/>
                  </a:lnTo>
                  <a:close/>
                </a:path>
                <a:path w="877570" h="909955">
                  <a:moveTo>
                    <a:pt x="850299" y="75415"/>
                  </a:moveTo>
                  <a:lnTo>
                    <a:pt x="837311" y="77724"/>
                  </a:lnTo>
                  <a:lnTo>
                    <a:pt x="850245" y="77724"/>
                  </a:lnTo>
                  <a:lnTo>
                    <a:pt x="850299" y="75415"/>
                  </a:lnTo>
                  <a:close/>
                </a:path>
                <a:path w="877570" h="909955">
                  <a:moveTo>
                    <a:pt x="874578" y="25780"/>
                  </a:moveTo>
                  <a:lnTo>
                    <a:pt x="831342" y="25780"/>
                  </a:lnTo>
                  <a:lnTo>
                    <a:pt x="845693" y="26035"/>
                  </a:lnTo>
                  <a:lnTo>
                    <a:pt x="851281" y="32003"/>
                  </a:lnTo>
                  <a:lnTo>
                    <a:pt x="851139" y="39750"/>
                  </a:lnTo>
                  <a:lnTo>
                    <a:pt x="850299" y="75415"/>
                  </a:lnTo>
                  <a:lnTo>
                    <a:pt x="852505" y="75023"/>
                  </a:lnTo>
                  <a:lnTo>
                    <a:pt x="865044" y="66976"/>
                  </a:lnTo>
                  <a:lnTo>
                    <a:pt x="873654" y="54810"/>
                  </a:lnTo>
                  <a:lnTo>
                    <a:pt x="877062" y="39750"/>
                  </a:lnTo>
                  <a:lnTo>
                    <a:pt x="874578" y="25780"/>
                  </a:lnTo>
                  <a:close/>
                </a:path>
                <a:path w="877570" h="909955">
                  <a:moveTo>
                    <a:pt x="839089" y="0"/>
                  </a:moveTo>
                  <a:lnTo>
                    <a:pt x="823894" y="2700"/>
                  </a:lnTo>
                  <a:lnTo>
                    <a:pt x="811355" y="10747"/>
                  </a:lnTo>
                  <a:lnTo>
                    <a:pt x="802745" y="22913"/>
                  </a:lnTo>
                  <a:lnTo>
                    <a:pt x="799338" y="37973"/>
                  </a:lnTo>
                  <a:lnTo>
                    <a:pt x="802038" y="53167"/>
                  </a:lnTo>
                  <a:lnTo>
                    <a:pt x="810085" y="65706"/>
                  </a:lnTo>
                  <a:lnTo>
                    <a:pt x="822251" y="74316"/>
                  </a:lnTo>
                  <a:lnTo>
                    <a:pt x="824391" y="74801"/>
                  </a:lnTo>
                  <a:lnTo>
                    <a:pt x="825257" y="37973"/>
                  </a:lnTo>
                  <a:lnTo>
                    <a:pt x="825373" y="31369"/>
                  </a:lnTo>
                  <a:lnTo>
                    <a:pt x="831342" y="25780"/>
                  </a:lnTo>
                  <a:lnTo>
                    <a:pt x="874578" y="25780"/>
                  </a:lnTo>
                  <a:lnTo>
                    <a:pt x="874361" y="24556"/>
                  </a:lnTo>
                  <a:lnTo>
                    <a:pt x="866314" y="12017"/>
                  </a:lnTo>
                  <a:lnTo>
                    <a:pt x="854148" y="3407"/>
                  </a:lnTo>
                  <a:lnTo>
                    <a:pt x="839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25105" y="802385"/>
              <a:ext cx="1819275" cy="391795"/>
            </a:xfrm>
            <a:custGeom>
              <a:avLst/>
              <a:gdLst/>
              <a:ahLst/>
              <a:cxnLst/>
              <a:rect l="l" t="t" r="r" b="b"/>
              <a:pathLst>
                <a:path w="1819275" h="391794">
                  <a:moveTo>
                    <a:pt x="0" y="391667"/>
                  </a:moveTo>
                  <a:lnTo>
                    <a:pt x="1818894" y="391667"/>
                  </a:lnTo>
                </a:path>
                <a:path w="1819275" h="391794">
                  <a:moveTo>
                    <a:pt x="1818894" y="0"/>
                  </a:moveTo>
                  <a:lnTo>
                    <a:pt x="0" y="0"/>
                  </a:lnTo>
                  <a:lnTo>
                    <a:pt x="0" y="39166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05243" y="824610"/>
            <a:ext cx="1789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sx’s&lt;60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post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8175" y="324611"/>
            <a:ext cx="6364605" cy="1231900"/>
            <a:chOff x="1408175" y="324611"/>
            <a:chExt cx="6364605" cy="1231900"/>
          </a:xfrm>
        </p:grpSpPr>
        <p:sp>
          <p:nvSpPr>
            <p:cNvPr id="3" name="object 3"/>
            <p:cNvSpPr/>
            <p:nvPr/>
          </p:nvSpPr>
          <p:spPr>
            <a:xfrm>
              <a:off x="1408175" y="324611"/>
              <a:ext cx="1598676" cy="12313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15539" y="324611"/>
              <a:ext cx="2886456" cy="1231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3524" y="324611"/>
              <a:ext cx="3198876" cy="12313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0789" y="470662"/>
            <a:ext cx="56616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FFFF"/>
                </a:solidFill>
              </a:rPr>
              <a:t>The </a:t>
            </a:r>
            <a:r>
              <a:rPr sz="4400" dirty="0"/>
              <a:t>Essential </a:t>
            </a:r>
            <a:r>
              <a:rPr sz="4400" dirty="0">
                <a:solidFill>
                  <a:srgbClr val="00FFFF"/>
                </a:solidFill>
              </a:rPr>
              <a:t>Blood</a:t>
            </a:r>
            <a:r>
              <a:rPr sz="4400" spc="-105" dirty="0">
                <a:solidFill>
                  <a:srgbClr val="00FFFF"/>
                </a:solidFill>
              </a:rPr>
              <a:t> </a:t>
            </a:r>
            <a:r>
              <a:rPr sz="4400" dirty="0">
                <a:solidFill>
                  <a:srgbClr val="00FFFF"/>
                </a:solidFill>
              </a:rPr>
              <a:t>Test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371856" y="1420367"/>
            <a:ext cx="7230109" cy="2654935"/>
            <a:chOff x="371856" y="1420367"/>
            <a:chExt cx="7230109" cy="2654935"/>
          </a:xfrm>
        </p:grpSpPr>
        <p:sp>
          <p:nvSpPr>
            <p:cNvPr id="8" name="object 8"/>
            <p:cNvSpPr/>
            <p:nvPr/>
          </p:nvSpPr>
          <p:spPr>
            <a:xfrm>
              <a:off x="371856" y="1574291"/>
              <a:ext cx="611124" cy="6385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0080" y="1420367"/>
              <a:ext cx="3009899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1624" y="1999487"/>
              <a:ext cx="614171" cy="7299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72" y="1962911"/>
              <a:ext cx="5187696" cy="7894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1624" y="2468879"/>
              <a:ext cx="614171" cy="7299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1372" y="2432303"/>
              <a:ext cx="2638043" cy="7894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40023" y="2432303"/>
              <a:ext cx="2327148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83123" y="2432303"/>
              <a:ext cx="1101852" cy="7894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1624" y="2938271"/>
              <a:ext cx="614171" cy="7299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1372" y="2901695"/>
              <a:ext cx="1882139" cy="78943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84120" y="2901695"/>
              <a:ext cx="588263" cy="7894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02991" y="2901695"/>
              <a:ext cx="3755135" cy="78943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88735" y="2901695"/>
              <a:ext cx="588263" cy="7894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07608" y="2901695"/>
              <a:ext cx="1594104" cy="78943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1372" y="3285744"/>
              <a:ext cx="1635252" cy="78943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08860" y="3329939"/>
              <a:ext cx="446531" cy="5425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14527" y="4216908"/>
            <a:ext cx="7353300" cy="1134110"/>
            <a:chOff x="414527" y="4216908"/>
            <a:chExt cx="7353300" cy="1134110"/>
          </a:xfrm>
        </p:grpSpPr>
        <p:sp>
          <p:nvSpPr>
            <p:cNvPr id="25" name="object 25"/>
            <p:cNvSpPr/>
            <p:nvPr/>
          </p:nvSpPr>
          <p:spPr>
            <a:xfrm>
              <a:off x="414527" y="4332732"/>
              <a:ext cx="464820" cy="48615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1039" y="4216908"/>
              <a:ext cx="2243328" cy="6797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2772" y="4706112"/>
              <a:ext cx="492252" cy="58369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17091" y="4678680"/>
              <a:ext cx="4535424" cy="6294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44083" y="4614672"/>
              <a:ext cx="605027" cy="73609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09260" y="4678680"/>
              <a:ext cx="2258567" cy="62941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0540" y="1471565"/>
            <a:ext cx="7080884" cy="36480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00"/>
              </a:spcBef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Blood</a:t>
            </a:r>
            <a:r>
              <a:rPr sz="32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Cultures</a:t>
            </a:r>
            <a:endParaRPr sz="3200">
              <a:latin typeface="Times New Roman"/>
              <a:cs typeface="Times New Roman"/>
            </a:endParaRPr>
          </a:p>
          <a:p>
            <a:pPr marL="781685" lvl="1" indent="-287020">
              <a:lnSpc>
                <a:spcPct val="100000"/>
              </a:lnSpc>
              <a:spcBef>
                <a:spcPts val="345"/>
              </a:spcBef>
              <a:buChar char="–"/>
              <a:tabLst>
                <a:tab pos="7823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Minimum of three blood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cultures</a:t>
            </a:r>
            <a:endParaRPr sz="2800">
              <a:latin typeface="Times New Roman"/>
              <a:cs typeface="Times New Roman"/>
            </a:endParaRPr>
          </a:p>
          <a:p>
            <a:pPr marL="781685" lvl="1" indent="-287020">
              <a:lnSpc>
                <a:spcPct val="100000"/>
              </a:lnSpc>
              <a:spcBef>
                <a:spcPts val="335"/>
              </a:spcBef>
              <a:buChar char="–"/>
              <a:tabLst>
                <a:tab pos="7823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Three separate venipuncture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sites</a:t>
            </a:r>
            <a:endParaRPr sz="2800">
              <a:latin typeface="Times New Roman"/>
              <a:cs typeface="Times New Roman"/>
            </a:endParaRPr>
          </a:p>
          <a:p>
            <a:pPr marL="781685" marR="316865" lvl="1" indent="-287020">
              <a:lnSpc>
                <a:spcPts val="3020"/>
              </a:lnSpc>
              <a:spcBef>
                <a:spcPts val="720"/>
              </a:spcBef>
              <a:buChar char="–"/>
              <a:tabLst>
                <a:tab pos="7823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Obtain 10-20mL in adults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0.5-5mL in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children</a:t>
            </a:r>
            <a:r>
              <a:rPr sz="2775" baseline="2552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775" baseline="25525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har char="–"/>
            </a:pPr>
            <a:endParaRPr sz="33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80365" algn="l"/>
                <a:tab pos="3810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Positive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Result</a:t>
            </a:r>
            <a:endParaRPr sz="2400">
              <a:latin typeface="Times New Roman"/>
              <a:cs typeface="Times New Roman"/>
            </a:endParaRPr>
          </a:p>
          <a:p>
            <a:pPr marL="781685" lvl="1" indent="-287020">
              <a:lnSpc>
                <a:spcPct val="100000"/>
              </a:lnSpc>
              <a:spcBef>
                <a:spcPts val="305"/>
              </a:spcBef>
              <a:buClr>
                <a:srgbClr val="FFFFFF"/>
              </a:buClr>
              <a:buChar char="–"/>
              <a:tabLst>
                <a:tab pos="781685" algn="l"/>
                <a:tab pos="782320" algn="l"/>
              </a:tabLst>
            </a:pPr>
            <a:r>
              <a:rPr sz="2200" dirty="0">
                <a:solidFill>
                  <a:srgbClr val="FFFF00"/>
                </a:solidFill>
                <a:latin typeface="Times New Roman"/>
                <a:cs typeface="Times New Roman"/>
              </a:rPr>
              <a:t>Typical </a:t>
            </a:r>
            <a:r>
              <a:rPr sz="2200" spc="-5" dirty="0">
                <a:solidFill>
                  <a:srgbClr val="FFFF00"/>
                </a:solidFill>
                <a:latin typeface="Times New Roman"/>
                <a:cs typeface="Times New Roman"/>
              </a:rPr>
              <a:t>organisms present in at least </a:t>
            </a:r>
            <a:r>
              <a:rPr sz="2600" dirty="0">
                <a:solidFill>
                  <a:srgbClr val="FFFF00"/>
                </a:solidFill>
                <a:latin typeface="Times New Roman"/>
                <a:cs typeface="Times New Roman"/>
              </a:rPr>
              <a:t>2 </a:t>
            </a:r>
            <a:r>
              <a:rPr sz="2200" spc="-5" dirty="0">
                <a:solidFill>
                  <a:srgbClr val="FFFF00"/>
                </a:solidFill>
                <a:latin typeface="Times New Roman"/>
                <a:cs typeface="Times New Roman"/>
              </a:rPr>
              <a:t>separate</a:t>
            </a:r>
            <a:r>
              <a:rPr sz="2200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00"/>
                </a:solidFill>
                <a:latin typeface="Times New Roman"/>
                <a:cs typeface="Times New Roman"/>
              </a:rPr>
              <a:t>samples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3848" y="324611"/>
            <a:ext cx="3994404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6842" y="470662"/>
            <a:ext cx="32893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FFFF"/>
                </a:solidFill>
              </a:rPr>
              <a:t>Complicati</a:t>
            </a:r>
            <a:r>
              <a:rPr sz="4400" spc="5" dirty="0">
                <a:solidFill>
                  <a:srgbClr val="00FFFF"/>
                </a:solidFill>
              </a:rPr>
              <a:t>o</a:t>
            </a:r>
            <a:r>
              <a:rPr sz="4400" dirty="0">
                <a:solidFill>
                  <a:srgbClr val="00FFFF"/>
                </a:solidFill>
              </a:rPr>
              <a:t>ns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600455" y="1559052"/>
            <a:ext cx="6162040" cy="3337560"/>
            <a:chOff x="600455" y="1559052"/>
            <a:chExt cx="6162040" cy="3337560"/>
          </a:xfrm>
        </p:grpSpPr>
        <p:sp>
          <p:nvSpPr>
            <p:cNvPr id="5" name="object 5"/>
            <p:cNvSpPr/>
            <p:nvPr/>
          </p:nvSpPr>
          <p:spPr>
            <a:xfrm>
              <a:off x="600455" y="1712976"/>
              <a:ext cx="611124" cy="63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8679" y="1559052"/>
              <a:ext cx="2987040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0223" y="2180844"/>
              <a:ext cx="614172" cy="7299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9972" y="2144268"/>
              <a:ext cx="1671827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0223" y="2692908"/>
              <a:ext cx="614172" cy="7299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9972" y="2656332"/>
              <a:ext cx="4032504" cy="789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0223" y="3204972"/>
              <a:ext cx="614172" cy="7299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9972" y="3168396"/>
              <a:ext cx="4701540" cy="7894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0223" y="3717036"/>
              <a:ext cx="614172" cy="7299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9972" y="3680459"/>
              <a:ext cx="5283708" cy="7894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4288" y="3680459"/>
              <a:ext cx="647700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99972" y="4107180"/>
              <a:ext cx="4971288" cy="7894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4540" y="1562441"/>
            <a:ext cx="5761990" cy="308864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8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Four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etiologies</a:t>
            </a:r>
            <a:endParaRPr sz="32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Embolic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Local spread of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infection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Metastatic spread 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infection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Formation of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immune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complexes –  glomerulonephritis 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arthritis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2455" y="336804"/>
            <a:ext cx="6455664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5069" y="481711"/>
            <a:ext cx="57511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FFFF"/>
                </a:solidFill>
              </a:rPr>
              <a:t>Local Spread of</a:t>
            </a:r>
            <a:r>
              <a:rPr sz="4400" spc="-110" dirty="0">
                <a:solidFill>
                  <a:srgbClr val="00FFFF"/>
                </a:solidFill>
              </a:rPr>
              <a:t> </a:t>
            </a:r>
            <a:r>
              <a:rPr sz="4400" dirty="0">
                <a:solidFill>
                  <a:srgbClr val="00FFFF"/>
                </a:solidFill>
              </a:rPr>
              <a:t>Infection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07340" y="5020817"/>
            <a:ext cx="34715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229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Acute </a:t>
            </a:r>
            <a:r>
              <a:rPr sz="2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S. </a:t>
            </a:r>
            <a:r>
              <a:rPr sz="2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aureus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perforation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aortic valve and aortic</a:t>
            </a:r>
            <a:r>
              <a:rPr sz="24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valve  vegetations.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575" y="4975936"/>
            <a:ext cx="37363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Acute </a:t>
            </a:r>
            <a:r>
              <a:rPr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S. </a:t>
            </a:r>
            <a:r>
              <a:rPr sz="24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aureus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IE with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mitral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valve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ring</a:t>
            </a:r>
            <a:endParaRPr sz="2400">
              <a:latin typeface="Times New Roman"/>
              <a:cs typeface="Times New Roman"/>
            </a:endParaRPr>
          </a:p>
          <a:p>
            <a:pPr marL="12700" marR="97345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abscess extending</a:t>
            </a:r>
            <a:r>
              <a:rPr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into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myocardium.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1799844"/>
            <a:ext cx="4343400" cy="2923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1793748"/>
            <a:ext cx="4419600" cy="2930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2616" y="96011"/>
            <a:ext cx="3895344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5610" y="242062"/>
            <a:ext cx="31921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DEFINIT</a:t>
            </a:r>
            <a:r>
              <a:rPr sz="4400" spc="-15" dirty="0"/>
              <a:t>I</a:t>
            </a:r>
            <a:r>
              <a:rPr sz="4400" dirty="0"/>
              <a:t>ON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43255" y="1264919"/>
            <a:ext cx="7673340" cy="1874520"/>
            <a:chOff x="143255" y="1264919"/>
            <a:chExt cx="7673340" cy="1874520"/>
          </a:xfrm>
        </p:grpSpPr>
        <p:sp>
          <p:nvSpPr>
            <p:cNvPr id="5" name="object 5"/>
            <p:cNvSpPr/>
            <p:nvPr/>
          </p:nvSpPr>
          <p:spPr>
            <a:xfrm>
              <a:off x="143255" y="1418843"/>
              <a:ext cx="611124" cy="6385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480" y="1264919"/>
              <a:ext cx="2080260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58339" y="1264919"/>
              <a:ext cx="2590800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3276" y="1264919"/>
              <a:ext cx="3703320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1480" y="1752600"/>
              <a:ext cx="7293864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480" y="2240280"/>
              <a:ext cx="3765804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43255" y="3410711"/>
            <a:ext cx="8446135" cy="2362200"/>
            <a:chOff x="143255" y="3410711"/>
            <a:chExt cx="8446135" cy="2362200"/>
          </a:xfrm>
        </p:grpSpPr>
        <p:sp>
          <p:nvSpPr>
            <p:cNvPr id="12" name="object 12"/>
            <p:cNvSpPr/>
            <p:nvPr/>
          </p:nvSpPr>
          <p:spPr>
            <a:xfrm>
              <a:off x="143255" y="3564635"/>
              <a:ext cx="611124" cy="63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1480" y="3410711"/>
              <a:ext cx="7997952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480" y="3898391"/>
              <a:ext cx="8144256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1480" y="4386072"/>
              <a:ext cx="1484376" cy="8991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62455" y="4386072"/>
              <a:ext cx="669036" cy="8991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8092" y="4386072"/>
              <a:ext cx="7091172" cy="8991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1480" y="4873751"/>
              <a:ext cx="2865120" cy="8991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8580" y="6044182"/>
            <a:ext cx="5088890" cy="814069"/>
            <a:chOff x="68580" y="6044182"/>
            <a:chExt cx="5088890" cy="814069"/>
          </a:xfrm>
        </p:grpSpPr>
        <p:sp>
          <p:nvSpPr>
            <p:cNvPr id="20" name="object 20"/>
            <p:cNvSpPr/>
            <p:nvPr/>
          </p:nvSpPr>
          <p:spPr>
            <a:xfrm>
              <a:off x="68580" y="6044182"/>
              <a:ext cx="2441448" cy="81381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76628" y="6044182"/>
              <a:ext cx="737615" cy="81381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81428" y="6044182"/>
              <a:ext cx="2875788" cy="81381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7340" y="1366774"/>
            <a:ext cx="7909559" cy="5293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70255" indent="-342900" algn="just">
              <a:lnSpc>
                <a:spcPct val="100000"/>
              </a:lnSpc>
              <a:spcBef>
                <a:spcPts val="10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Infective Endocarditis (IE) is a microbial  infection of the endocardial (endothelial)  surface of the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heart.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00"/>
              </a:buClr>
              <a:buFont typeface="Wingdings"/>
              <a:buChar char="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vegetation is a variably sized amorphous  mass of platelets and fibrin in which abundant  micro-organisms and scant inflammatory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cells  are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enmeshed.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Braunwald – Heart</a:t>
            </a:r>
            <a:r>
              <a:rPr sz="3200" i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Disease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391" y="333756"/>
            <a:ext cx="8240268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1245" y="466090"/>
            <a:ext cx="7605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Principles of Medical</a:t>
            </a:r>
            <a:r>
              <a:rPr sz="40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1980" y="1594103"/>
            <a:ext cx="8007350" cy="1484630"/>
            <a:chOff x="601980" y="1594103"/>
            <a:chExt cx="8007350" cy="1484630"/>
          </a:xfrm>
        </p:grpSpPr>
        <p:sp>
          <p:nvSpPr>
            <p:cNvPr id="5" name="object 5"/>
            <p:cNvSpPr/>
            <p:nvPr/>
          </p:nvSpPr>
          <p:spPr>
            <a:xfrm>
              <a:off x="601980" y="1594103"/>
              <a:ext cx="8007096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1580" y="2179319"/>
              <a:ext cx="669036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7800" y="2179319"/>
              <a:ext cx="2298192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41654" y="1598841"/>
            <a:ext cx="7497445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Sterilization of Vegetations with</a:t>
            </a:r>
            <a:r>
              <a:rPr sz="32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antibiotics</a:t>
            </a:r>
            <a:endParaRPr sz="3200">
              <a:latin typeface="Times New Roman"/>
              <a:cs typeface="Times New Roman"/>
            </a:endParaRPr>
          </a:p>
          <a:p>
            <a:pPr marL="621665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r>
              <a:rPr sz="32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prolonged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0620" y="2859023"/>
            <a:ext cx="3467100" cy="1275715"/>
            <a:chOff x="4960620" y="2859023"/>
            <a:chExt cx="3467100" cy="1275715"/>
          </a:xfrm>
        </p:grpSpPr>
        <p:sp>
          <p:nvSpPr>
            <p:cNvPr id="10" name="object 10"/>
            <p:cNvSpPr/>
            <p:nvPr/>
          </p:nvSpPr>
          <p:spPr>
            <a:xfrm>
              <a:off x="4960620" y="2859023"/>
              <a:ext cx="3467100" cy="5791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2144" y="3261359"/>
              <a:ext cx="3203448" cy="5699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24216" y="3256787"/>
              <a:ext cx="496824" cy="5699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62144" y="3564635"/>
              <a:ext cx="1427988" cy="5699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29961" y="2743961"/>
            <a:ext cx="3657600" cy="12192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5"/>
              </a:spcBef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Slowly 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metabolising</a:t>
            </a:r>
            <a:r>
              <a:rPr sz="2000" b="1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bacteria</a:t>
            </a:r>
            <a:endParaRPr sz="2000">
              <a:latin typeface="Times New Roman"/>
              <a:cs typeface="Times New Roman"/>
            </a:endParaRPr>
          </a:p>
          <a:p>
            <a:pPr marL="92075">
              <a:lnSpc>
                <a:spcPts val="2395"/>
              </a:lnSpc>
              <a:spcBef>
                <a:spcPts val="765"/>
              </a:spcBef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due to high density, hence</a:t>
            </a:r>
            <a:r>
              <a:rPr sz="2000" b="1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Symbol"/>
                <a:cs typeface="Symbol"/>
              </a:rPr>
              <a:t></a:t>
            </a:r>
            <a:endParaRPr sz="2000">
              <a:latin typeface="Symbol"/>
              <a:cs typeface="Symbol"/>
            </a:endParaRPr>
          </a:p>
          <a:p>
            <a:pPr marL="92075">
              <a:lnSpc>
                <a:spcPts val="2395"/>
              </a:lnSpc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sensitivity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11580" y="3922776"/>
            <a:ext cx="2407920" cy="899160"/>
            <a:chOff x="1211580" y="3922776"/>
            <a:chExt cx="2407920" cy="899160"/>
          </a:xfrm>
        </p:grpSpPr>
        <p:sp>
          <p:nvSpPr>
            <p:cNvPr id="16" name="object 16"/>
            <p:cNvSpPr/>
            <p:nvPr/>
          </p:nvSpPr>
          <p:spPr>
            <a:xfrm>
              <a:off x="1211580" y="3922776"/>
              <a:ext cx="669036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47800" y="3922776"/>
              <a:ext cx="2171700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51228" y="4025646"/>
            <a:ext cx="1899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- high</a:t>
            </a:r>
            <a:r>
              <a:rPr sz="3200" b="1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dose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60620" y="4700015"/>
            <a:ext cx="2598420" cy="970915"/>
            <a:chOff x="4960620" y="4700015"/>
            <a:chExt cx="2598420" cy="970915"/>
          </a:xfrm>
        </p:grpSpPr>
        <p:sp>
          <p:nvSpPr>
            <p:cNvPr id="20" name="object 20"/>
            <p:cNvSpPr/>
            <p:nvPr/>
          </p:nvSpPr>
          <p:spPr>
            <a:xfrm>
              <a:off x="4960620" y="4700015"/>
              <a:ext cx="2598420" cy="5791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62144" y="5100827"/>
              <a:ext cx="1557527" cy="5699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029961" y="4648961"/>
            <a:ext cx="2438400" cy="8382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 marR="151765">
              <a:lnSpc>
                <a:spcPct val="131600"/>
              </a:lnSpc>
              <a:spcBef>
                <a:spcPts val="245"/>
              </a:spcBef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Bacteria deep</a:t>
            </a:r>
            <a:r>
              <a:rPr sz="20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inside 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vegetations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211580" y="5458967"/>
            <a:ext cx="2726690" cy="899160"/>
            <a:chOff x="1211580" y="5458967"/>
            <a:chExt cx="2726690" cy="899160"/>
          </a:xfrm>
        </p:grpSpPr>
        <p:sp>
          <p:nvSpPr>
            <p:cNvPr id="24" name="object 24"/>
            <p:cNvSpPr/>
            <p:nvPr/>
          </p:nvSpPr>
          <p:spPr>
            <a:xfrm>
              <a:off x="1211580" y="5458967"/>
              <a:ext cx="669036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47216" y="5458967"/>
              <a:ext cx="2590800" cy="8991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451228" y="5562091"/>
            <a:ext cx="2219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-bact</a:t>
            </a:r>
            <a:r>
              <a:rPr sz="32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ricidal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29761" y="3429761"/>
            <a:ext cx="1524000" cy="1752600"/>
          </a:xfrm>
          <a:custGeom>
            <a:avLst/>
            <a:gdLst/>
            <a:ahLst/>
            <a:cxnLst/>
            <a:rect l="l" t="t" r="r" b="b"/>
            <a:pathLst>
              <a:path w="1524000" h="1752600">
                <a:moveTo>
                  <a:pt x="0" y="914400"/>
                </a:moveTo>
                <a:lnTo>
                  <a:pt x="1524000" y="0"/>
                </a:lnTo>
              </a:path>
              <a:path w="1524000" h="1752600">
                <a:moveTo>
                  <a:pt x="76200" y="914400"/>
                </a:moveTo>
                <a:lnTo>
                  <a:pt x="1524000" y="1752600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0" y="324611"/>
            <a:ext cx="2781300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3394" y="470662"/>
            <a:ext cx="20764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Therapy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1791" y="1911095"/>
            <a:ext cx="5252085" cy="2513330"/>
            <a:chOff x="621791" y="1911095"/>
            <a:chExt cx="5252085" cy="2513330"/>
          </a:xfrm>
        </p:grpSpPr>
        <p:sp>
          <p:nvSpPr>
            <p:cNvPr id="5" name="object 5"/>
            <p:cNvSpPr/>
            <p:nvPr/>
          </p:nvSpPr>
          <p:spPr>
            <a:xfrm>
              <a:off x="621791" y="2049779"/>
              <a:ext cx="536448" cy="559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9159" y="1911095"/>
              <a:ext cx="4236720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9179" y="2458211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0451" y="2427731"/>
              <a:ext cx="1851660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76727" y="2427731"/>
              <a:ext cx="1031748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59608" y="2846831"/>
              <a:ext cx="665988" cy="685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79291" y="2427731"/>
              <a:ext cx="2028443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9179" y="2897123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30451" y="2866643"/>
              <a:ext cx="1956816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81884" y="2866643"/>
              <a:ext cx="507492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57143" y="2866643"/>
              <a:ext cx="2406396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9179" y="3336035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0451" y="3305555"/>
              <a:ext cx="2715768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9179" y="3774947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0451" y="3744467"/>
              <a:ext cx="2366772" cy="6797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91840" y="3744467"/>
              <a:ext cx="507491" cy="6797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67099" y="3744467"/>
              <a:ext cx="2406396" cy="6797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059180" y="5061203"/>
            <a:ext cx="3708400" cy="680085"/>
            <a:chOff x="1059180" y="5061203"/>
            <a:chExt cx="3708400" cy="680085"/>
          </a:xfrm>
        </p:grpSpPr>
        <p:sp>
          <p:nvSpPr>
            <p:cNvPr id="23" name="object 23"/>
            <p:cNvSpPr/>
            <p:nvPr/>
          </p:nvSpPr>
          <p:spPr>
            <a:xfrm>
              <a:off x="1059180" y="5091683"/>
              <a:ext cx="528828" cy="6294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30452" y="5061203"/>
              <a:ext cx="3436620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64540" y="1914954"/>
            <a:ext cx="4906645" cy="36144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8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Streptococci/Enterococci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90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Determine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MIC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of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Penicillin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Penicillin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+/-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aminoglycoside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Ceftriaxone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alone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Vancomycin +/-</a:t>
            </a:r>
            <a:r>
              <a:rPr sz="24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aminoglycoside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imes New Roman"/>
              <a:cs typeface="Times New Roman"/>
            </a:endParaRPr>
          </a:p>
          <a:p>
            <a:pPr marL="425450" indent="-413384">
              <a:lnSpc>
                <a:spcPct val="100000"/>
              </a:lnSpc>
              <a:buClr>
                <a:srgbClr val="66FF66"/>
              </a:buClr>
              <a:buSzPct val="98214"/>
              <a:buFont typeface="Wingdings"/>
              <a:buChar char=""/>
              <a:tabLst>
                <a:tab pos="425450" algn="l"/>
                <a:tab pos="426084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HACEK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05"/>
              </a:spcBef>
              <a:tabLst>
                <a:tab pos="75628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	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Cefotaxime/ceftriaxone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3364" y="324611"/>
            <a:ext cx="2593848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26358" y="470662"/>
            <a:ext cx="1889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Therapy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621791" y="1571244"/>
            <a:ext cx="7181215" cy="2074545"/>
            <a:chOff x="621791" y="1571244"/>
            <a:chExt cx="7181215" cy="2074545"/>
          </a:xfrm>
        </p:grpSpPr>
        <p:sp>
          <p:nvSpPr>
            <p:cNvPr id="5" name="object 5"/>
            <p:cNvSpPr/>
            <p:nvPr/>
          </p:nvSpPr>
          <p:spPr>
            <a:xfrm>
              <a:off x="621791" y="1709928"/>
              <a:ext cx="536448" cy="559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9159" y="1571244"/>
              <a:ext cx="2564891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9179" y="2118360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0451" y="2087880"/>
              <a:ext cx="2005584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380" y="2557272"/>
              <a:ext cx="528828" cy="629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9739" y="2526791"/>
              <a:ext cx="2497836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2191" y="2526791"/>
              <a:ext cx="507491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8976" y="2526791"/>
              <a:ext cx="2406396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6380" y="2996183"/>
              <a:ext cx="528828" cy="629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9739" y="2965704"/>
              <a:ext cx="2366772" cy="6797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91127" y="2965704"/>
              <a:ext cx="507491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66387" y="2965704"/>
              <a:ext cx="3936491" cy="6797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059180" y="3843528"/>
            <a:ext cx="6928484" cy="1557655"/>
            <a:chOff x="1059180" y="3843528"/>
            <a:chExt cx="6928484" cy="1557655"/>
          </a:xfrm>
        </p:grpSpPr>
        <p:sp>
          <p:nvSpPr>
            <p:cNvPr id="18" name="object 18"/>
            <p:cNvSpPr/>
            <p:nvPr/>
          </p:nvSpPr>
          <p:spPr>
            <a:xfrm>
              <a:off x="1059180" y="3874008"/>
              <a:ext cx="528828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0452" y="3843528"/>
              <a:ext cx="2479548" cy="6797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16380" y="4312920"/>
              <a:ext cx="528828" cy="629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29740" y="4282440"/>
              <a:ext cx="6257544" cy="6797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16380" y="4751832"/>
              <a:ext cx="528828" cy="629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29740" y="4721352"/>
              <a:ext cx="6053327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64540" y="1575103"/>
            <a:ext cx="6948170" cy="36144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8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Staphylococci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90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Native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valve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»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Flucloxacillin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+/-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aminoglycoside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»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Vancomycin +/- aminoglycoside/</a:t>
            </a:r>
            <a:r>
              <a:rPr sz="24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rifampicin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Prosthetic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valve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»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Flucloxacillin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+ aminoglycoside +</a:t>
            </a:r>
            <a:r>
              <a:rPr sz="2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rifampicin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»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Vancomycin + aminoglycoside +</a:t>
            </a:r>
            <a:r>
              <a:rPr sz="24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rifampicin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4248" y="781812"/>
            <a:ext cx="4908804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6860" y="927862"/>
            <a:ext cx="42049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Surgical</a:t>
            </a:r>
            <a:r>
              <a:rPr sz="4400" b="1" spc="-7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Therapy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121407"/>
            <a:ext cx="8030209" cy="4232275"/>
            <a:chOff x="0" y="2121407"/>
            <a:chExt cx="8030209" cy="4232275"/>
          </a:xfrm>
        </p:grpSpPr>
        <p:sp>
          <p:nvSpPr>
            <p:cNvPr id="5" name="object 5"/>
            <p:cNvSpPr/>
            <p:nvPr/>
          </p:nvSpPr>
          <p:spPr>
            <a:xfrm>
              <a:off x="0" y="2260091"/>
              <a:ext cx="472439" cy="559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59" y="2121407"/>
              <a:ext cx="2171700" cy="789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719" y="2610611"/>
              <a:ext cx="174498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15667" y="2121407"/>
              <a:ext cx="675132" cy="7894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379" y="2631947"/>
              <a:ext cx="528827" cy="629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651" y="2601467"/>
              <a:ext cx="3810000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3379" y="3034283"/>
              <a:ext cx="528827" cy="629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4651" y="3003803"/>
              <a:ext cx="2016252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27148" y="3003803"/>
              <a:ext cx="2447544" cy="679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3379" y="3436619"/>
              <a:ext cx="528827" cy="6294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4651" y="3406139"/>
              <a:ext cx="7385304" cy="6797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4651" y="3735323"/>
              <a:ext cx="1421892" cy="6797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3379" y="4168139"/>
              <a:ext cx="528827" cy="629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4651" y="4137659"/>
              <a:ext cx="7199376" cy="6797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4651" y="4466843"/>
              <a:ext cx="1542288" cy="6797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3379" y="4899659"/>
              <a:ext cx="528827" cy="6294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4651" y="4869179"/>
              <a:ext cx="2673096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3379" y="5301995"/>
              <a:ext cx="528827" cy="629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4651" y="5271515"/>
              <a:ext cx="2395728" cy="6797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3379" y="5704331"/>
              <a:ext cx="528827" cy="629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4651" y="5673851"/>
              <a:ext cx="1955292" cy="6797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8739" y="2167877"/>
            <a:ext cx="7677784" cy="39744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Indications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0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Congestive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cardiac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failure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perivalvular invasive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disease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2735"/>
              </a:lnSpc>
              <a:spcBef>
                <a:spcPts val="290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uncontrolled infection despite maximal</a:t>
            </a:r>
            <a:r>
              <a:rPr sz="24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antimicrobial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ts val="2735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therapy</a:t>
            </a:r>
            <a:endParaRPr sz="2400">
              <a:latin typeface="Times New Roman"/>
              <a:cs typeface="Times New Roman"/>
            </a:endParaRPr>
          </a:p>
          <a:p>
            <a:pPr marL="756285" marR="194945" lvl="1" indent="-287020">
              <a:lnSpc>
                <a:spcPts val="2590"/>
              </a:lnSpc>
              <a:spcBef>
                <a:spcPts val="61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Presence of prosthetic valve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endocarditis unless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late  infection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54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Large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vegetation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Major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embolus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Heart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6648" y="324611"/>
            <a:ext cx="4908804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9260" y="470662"/>
            <a:ext cx="42062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Surgical</a:t>
            </a:r>
            <a:r>
              <a:rPr sz="4400" b="1" spc="-7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Therapy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0455" y="2144267"/>
            <a:ext cx="7188834" cy="1874520"/>
            <a:chOff x="600455" y="2144267"/>
            <a:chExt cx="7188834" cy="1874520"/>
          </a:xfrm>
        </p:grpSpPr>
        <p:sp>
          <p:nvSpPr>
            <p:cNvPr id="5" name="object 5"/>
            <p:cNvSpPr/>
            <p:nvPr/>
          </p:nvSpPr>
          <p:spPr>
            <a:xfrm>
              <a:off x="600455" y="2298191"/>
              <a:ext cx="611124" cy="6385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8679" y="2144267"/>
              <a:ext cx="6920483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8679" y="2631947"/>
              <a:ext cx="6278880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8679" y="3119627"/>
              <a:ext cx="2162556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4540" y="2246502"/>
            <a:ext cx="665480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The hemodynamic status at the</a:t>
            </a:r>
            <a:r>
              <a:rPr sz="32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time  determines principally operative  mortality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0"/>
            <a:ext cx="8482584" cy="6688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4307" y="324611"/>
            <a:ext cx="4797552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6920" y="470662"/>
            <a:ext cx="40963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PROPHYLAXIS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7847" y="1903476"/>
            <a:ext cx="8205470" cy="875030"/>
            <a:chOff x="307847" y="1903476"/>
            <a:chExt cx="8205470" cy="875030"/>
          </a:xfrm>
        </p:grpSpPr>
        <p:sp>
          <p:nvSpPr>
            <p:cNvPr id="5" name="object 5"/>
            <p:cNvSpPr/>
            <p:nvPr/>
          </p:nvSpPr>
          <p:spPr>
            <a:xfrm>
              <a:off x="307847" y="2002536"/>
              <a:ext cx="390143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3504" y="1903476"/>
              <a:ext cx="7909559" cy="5699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504" y="2208276"/>
              <a:ext cx="3371088" cy="5699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03504" y="2939795"/>
            <a:ext cx="8540750" cy="1911350"/>
            <a:chOff x="603504" y="2939795"/>
            <a:chExt cx="8540750" cy="1911350"/>
          </a:xfrm>
        </p:grpSpPr>
        <p:sp>
          <p:nvSpPr>
            <p:cNvPr id="9" name="object 9"/>
            <p:cNvSpPr/>
            <p:nvPr/>
          </p:nvSpPr>
          <p:spPr>
            <a:xfrm>
              <a:off x="641604" y="2939795"/>
              <a:ext cx="498348" cy="569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8576" y="2939795"/>
              <a:ext cx="7106411" cy="5699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1604" y="3305555"/>
              <a:ext cx="498348" cy="569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8576" y="3305555"/>
              <a:ext cx="8345424" cy="5699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3504" y="3610355"/>
              <a:ext cx="1969008" cy="5699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1604" y="3976115"/>
              <a:ext cx="498348" cy="569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8576" y="3976115"/>
              <a:ext cx="7648956" cy="5699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3504" y="4280915"/>
              <a:ext cx="2266188" cy="5699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847" y="5012435"/>
            <a:ext cx="8836660" cy="1464945"/>
            <a:chOff x="307847" y="5012435"/>
            <a:chExt cx="8836660" cy="1464945"/>
          </a:xfrm>
        </p:grpSpPr>
        <p:sp>
          <p:nvSpPr>
            <p:cNvPr id="18" name="object 18"/>
            <p:cNvSpPr/>
            <p:nvPr/>
          </p:nvSpPr>
          <p:spPr>
            <a:xfrm>
              <a:off x="307847" y="5111495"/>
              <a:ext cx="390143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3504" y="5012435"/>
              <a:ext cx="8540496" cy="5699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3504" y="5317235"/>
              <a:ext cx="7830311" cy="5699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3504" y="5769863"/>
              <a:ext cx="5393436" cy="5791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54980" y="5577839"/>
              <a:ext cx="635508" cy="8991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2465" indent="-343535">
              <a:lnSpc>
                <a:spcPct val="100000"/>
              </a:lnSpc>
              <a:spcBef>
                <a:spcPts val="10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673100" algn="l"/>
                <a:tab pos="673735" algn="l"/>
              </a:tabLst>
            </a:pPr>
            <a:r>
              <a:rPr dirty="0"/>
              <a:t>The pathogenesis of infective endocarditis (IE) is presumed to involve</a:t>
            </a:r>
            <a:r>
              <a:rPr spc="-260" dirty="0"/>
              <a:t> </a:t>
            </a:r>
            <a:r>
              <a:rPr dirty="0"/>
              <a:t>the</a:t>
            </a:r>
          </a:p>
          <a:p>
            <a:pPr marL="672465">
              <a:lnSpc>
                <a:spcPct val="100000"/>
              </a:lnSpc>
            </a:pPr>
            <a:r>
              <a:rPr dirty="0"/>
              <a:t>following sequence of</a:t>
            </a:r>
            <a:r>
              <a:rPr spc="-105" dirty="0"/>
              <a:t> </a:t>
            </a:r>
            <a:r>
              <a:rPr dirty="0"/>
              <a:t>events</a:t>
            </a:r>
          </a:p>
          <a:p>
            <a:pPr marL="316865">
              <a:lnSpc>
                <a:spcPct val="100000"/>
              </a:lnSpc>
              <a:spcBef>
                <a:spcPts val="25"/>
              </a:spcBef>
            </a:pPr>
            <a:endParaRPr sz="2900"/>
          </a:p>
          <a:p>
            <a:pPr marL="867410" lvl="1" indent="-157480">
              <a:lnSpc>
                <a:spcPct val="100000"/>
              </a:lnSpc>
              <a:buSzPct val="95000"/>
              <a:buChar char="●"/>
              <a:tabLst>
                <a:tab pos="86868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Formation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a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small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thrombus on an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abnormal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endothelial</a:t>
            </a:r>
            <a:r>
              <a:rPr sz="2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surface</a:t>
            </a:r>
            <a:endParaRPr sz="2000">
              <a:latin typeface="Times New Roman"/>
              <a:cs typeface="Times New Roman"/>
            </a:endParaRPr>
          </a:p>
          <a:p>
            <a:pPr marL="672465" marR="5080" lvl="1" indent="38100">
              <a:lnSpc>
                <a:spcPct val="100000"/>
              </a:lnSpc>
              <a:spcBef>
                <a:spcPts val="480"/>
              </a:spcBef>
              <a:buSzPct val="95000"/>
              <a:buChar char="●"/>
              <a:tabLst>
                <a:tab pos="86868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Secondary infection of this nidus with bacteria that are transiently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circulating</a:t>
            </a:r>
            <a:r>
              <a:rPr sz="2000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  the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bloodstream</a:t>
            </a:r>
            <a:endParaRPr sz="2000">
              <a:latin typeface="Times New Roman"/>
              <a:cs typeface="Times New Roman"/>
            </a:endParaRPr>
          </a:p>
          <a:p>
            <a:pPr marL="672465" marR="844550" lvl="1" indent="38100">
              <a:lnSpc>
                <a:spcPct val="100000"/>
              </a:lnSpc>
              <a:spcBef>
                <a:spcPts val="484"/>
              </a:spcBef>
              <a:buSzPct val="95000"/>
              <a:buChar char="●"/>
              <a:tabLst>
                <a:tab pos="86868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Proliferation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bacteria resulting in 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formation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vegetations on</a:t>
            </a:r>
            <a:r>
              <a:rPr sz="20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 endothelial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surface</a:t>
            </a:r>
            <a:endParaRPr sz="2000">
              <a:latin typeface="Times New Roman"/>
              <a:cs typeface="Times New Roman"/>
            </a:endParaRPr>
          </a:p>
          <a:p>
            <a:pPr marL="316865" lvl="1"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Times New Roman"/>
              <a:buChar char="●"/>
            </a:pPr>
            <a:endParaRPr sz="2900"/>
          </a:p>
          <a:p>
            <a:pPr marL="672465" marR="69215" indent="-343535">
              <a:lnSpc>
                <a:spcPct val="994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673100" algn="l"/>
                <a:tab pos="673735" algn="l"/>
              </a:tabLst>
            </a:pPr>
            <a:r>
              <a:rPr dirty="0"/>
              <a:t>Since the occurrence of </a:t>
            </a:r>
            <a:r>
              <a:rPr spc="-5" dirty="0"/>
              <a:t>bacteremia </a:t>
            </a:r>
            <a:r>
              <a:rPr dirty="0"/>
              <a:t>is crucial to the </a:t>
            </a:r>
            <a:r>
              <a:rPr spc="-5" dirty="0"/>
              <a:t>initiation </a:t>
            </a:r>
            <a:r>
              <a:rPr dirty="0"/>
              <a:t>of an episode of</a:t>
            </a:r>
            <a:r>
              <a:rPr spc="-185" dirty="0"/>
              <a:t> </a:t>
            </a:r>
            <a:r>
              <a:rPr dirty="0"/>
              <a:t>IE,  in theory it is reasonable to conclude that preventing or </a:t>
            </a:r>
            <a:r>
              <a:rPr spc="-5" dirty="0"/>
              <a:t>promptly treating  </a:t>
            </a:r>
            <a:r>
              <a:rPr dirty="0"/>
              <a:t>transient </a:t>
            </a:r>
            <a:r>
              <a:rPr spc="-5" dirty="0"/>
              <a:t>bacteremia </a:t>
            </a:r>
            <a:r>
              <a:rPr dirty="0"/>
              <a:t>can prevent the above</a:t>
            </a:r>
            <a:r>
              <a:rPr spc="-140" dirty="0"/>
              <a:t> </a:t>
            </a:r>
            <a:r>
              <a:rPr dirty="0"/>
              <a:t>events</a:t>
            </a:r>
            <a:r>
              <a:rPr sz="3200" dirty="0"/>
              <a:t>.</a:t>
            </a:r>
            <a:endParaRPr sz="3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3127" y="1588008"/>
            <a:ext cx="6847840" cy="1045844"/>
            <a:chOff x="643127" y="1588008"/>
            <a:chExt cx="6847840" cy="1045844"/>
          </a:xfrm>
        </p:grpSpPr>
        <p:sp>
          <p:nvSpPr>
            <p:cNvPr id="3" name="object 3"/>
            <p:cNvSpPr/>
            <p:nvPr/>
          </p:nvSpPr>
          <p:spPr>
            <a:xfrm>
              <a:off x="643127" y="1703832"/>
              <a:ext cx="464820" cy="4861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9639" y="1588008"/>
              <a:ext cx="6560820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9639" y="1953768"/>
              <a:ext cx="4599432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43127" y="2831592"/>
            <a:ext cx="7988934" cy="1777364"/>
            <a:chOff x="643127" y="2831592"/>
            <a:chExt cx="7988934" cy="1777364"/>
          </a:xfrm>
        </p:grpSpPr>
        <p:sp>
          <p:nvSpPr>
            <p:cNvPr id="7" name="object 7"/>
            <p:cNvSpPr/>
            <p:nvPr/>
          </p:nvSpPr>
          <p:spPr>
            <a:xfrm>
              <a:off x="643127" y="2947416"/>
              <a:ext cx="464820" cy="4861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5839" y="2831592"/>
              <a:ext cx="7626096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9639" y="3197352"/>
              <a:ext cx="7498080" cy="6797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9639" y="3563112"/>
              <a:ext cx="7478268" cy="6797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9639" y="3928872"/>
              <a:ext cx="4937760" cy="679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64540" y="1664334"/>
            <a:ext cx="7587615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47445" indent="-34353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Evidence to support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antimicrobial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prophylaxis</a:t>
            </a:r>
            <a:r>
              <a:rPr sz="24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  prevention of endocarditis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weak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Wingdings"/>
              <a:buChar char="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431800" algn="l"/>
                <a:tab pos="432434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antimicrobial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prophylaxis for patients with the highest</a:t>
            </a:r>
            <a:r>
              <a:rPr sz="24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risk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conditions undergoing procedures likely to result  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bacteremia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 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microorganism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potential  ability to cause bacterial</a:t>
            </a:r>
            <a:r>
              <a:rPr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endocarditis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5020" y="643127"/>
            <a:ext cx="5885687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3779" y="744474"/>
            <a:ext cx="53778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HIGHEST RISK</a:t>
            </a:r>
            <a:r>
              <a:rPr sz="3200" spc="-100" dirty="0"/>
              <a:t> </a:t>
            </a:r>
            <a:r>
              <a:rPr sz="3200" dirty="0"/>
              <a:t>CONDITIONS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307847" y="1903476"/>
            <a:ext cx="8551545" cy="3923029"/>
            <a:chOff x="307847" y="1903476"/>
            <a:chExt cx="8551545" cy="3923029"/>
          </a:xfrm>
        </p:grpSpPr>
        <p:sp>
          <p:nvSpPr>
            <p:cNvPr id="5" name="object 5"/>
            <p:cNvSpPr/>
            <p:nvPr/>
          </p:nvSpPr>
          <p:spPr>
            <a:xfrm>
              <a:off x="307847" y="2002536"/>
              <a:ext cx="390143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3504" y="1903476"/>
              <a:ext cx="3782567" cy="5699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44695" y="1903476"/>
              <a:ext cx="1668779" cy="5699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1536" y="1903476"/>
              <a:ext cx="2540508" cy="569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847" y="2368296"/>
              <a:ext cx="390143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3504" y="2269236"/>
              <a:ext cx="2426208" cy="5699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7847" y="2734056"/>
              <a:ext cx="390143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3504" y="2634996"/>
              <a:ext cx="8183880" cy="5699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3504" y="2939796"/>
              <a:ext cx="1205483" cy="5699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7847" y="3404616"/>
              <a:ext cx="390143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3504" y="3305556"/>
              <a:ext cx="7694676" cy="5699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3504" y="3610355"/>
              <a:ext cx="8255508" cy="5699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504" y="3915155"/>
              <a:ext cx="3429000" cy="5699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847" y="4379976"/>
              <a:ext cx="390143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3504" y="4280916"/>
              <a:ext cx="8182356" cy="5699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3504" y="4585716"/>
              <a:ext cx="5713476" cy="5699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7847" y="5050536"/>
              <a:ext cx="390143" cy="4038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3504" y="4951476"/>
              <a:ext cx="7837932" cy="5699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3504" y="5256276"/>
              <a:ext cx="850391" cy="5699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07314" y="1905732"/>
            <a:ext cx="8220075" cy="374459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Prosthetic heart valves, including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bioprosthetic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 homograft</a:t>
            </a:r>
            <a:r>
              <a:rPr sz="20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valves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prior history of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IE</a:t>
            </a:r>
            <a:endParaRPr sz="2000">
              <a:latin typeface="Times New Roman"/>
              <a:cs typeface="Times New Roman"/>
            </a:endParaRPr>
          </a:p>
          <a:p>
            <a:pPr marL="355600" marR="78105" indent="-343535">
              <a:lnSpc>
                <a:spcPct val="100000"/>
              </a:lnSpc>
              <a:spcBef>
                <a:spcPts val="484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Unrepaired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cyanotic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congenital heart disease, including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palliative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shunts</a:t>
            </a:r>
            <a:r>
              <a:rPr sz="20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  conduits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Completely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repaired congenital heart defects with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prosthetic material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  device, whether placed by surgery or by catheter intervention, during the</a:t>
            </a:r>
            <a:r>
              <a:rPr sz="2000" spc="-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first  six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months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after the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endParaRPr sz="2000">
              <a:latin typeface="Times New Roman"/>
              <a:cs typeface="Times New Roman"/>
            </a:endParaRPr>
          </a:p>
          <a:p>
            <a:pPr marL="355600" marR="75565" indent="-343535">
              <a:lnSpc>
                <a:spcPct val="100000"/>
              </a:lnSpc>
              <a:spcBef>
                <a:spcPts val="48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Repaired congenital heart disease with residual defects at 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site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00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adjacent  to 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site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prosthetic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patch or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prosthetic</a:t>
            </a:r>
            <a:r>
              <a:rPr sz="2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device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Valve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regurgitation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due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 a structurally abnormal valve in a</a:t>
            </a:r>
            <a:r>
              <a:rPr sz="20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transplanted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heart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1304" y="324611"/>
            <a:ext cx="5079492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3917" y="470662"/>
            <a:ext cx="43757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ENDOCARDITIS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905000"/>
            <a:ext cx="60198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5290" y="5585866"/>
            <a:ext cx="6708140" cy="123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Characteristic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pathological lesion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vegetation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,  composed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platelets,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fibrin,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microorganisms  and inflammatory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cells.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5627" y="624840"/>
            <a:ext cx="6800088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6392" y="742899"/>
            <a:ext cx="6226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HIGHEST RISK</a:t>
            </a:r>
            <a:r>
              <a:rPr sz="3600" spc="-90" dirty="0"/>
              <a:t> </a:t>
            </a:r>
            <a:r>
              <a:rPr sz="3600" dirty="0"/>
              <a:t>PROCEDURES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664463" y="1603247"/>
            <a:ext cx="7943215" cy="3557270"/>
            <a:chOff x="664463" y="1603247"/>
            <a:chExt cx="7943215" cy="3557270"/>
          </a:xfrm>
        </p:grpSpPr>
        <p:sp>
          <p:nvSpPr>
            <p:cNvPr id="5" name="object 5"/>
            <p:cNvSpPr/>
            <p:nvPr/>
          </p:nvSpPr>
          <p:spPr>
            <a:xfrm>
              <a:off x="664463" y="1702307"/>
              <a:ext cx="390143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120" y="1603247"/>
              <a:ext cx="7647432" cy="5699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120" y="1908047"/>
              <a:ext cx="7223759" cy="5699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0120" y="2212847"/>
              <a:ext cx="3639311" cy="569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4463" y="2677667"/>
              <a:ext cx="390143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0120" y="2578608"/>
              <a:ext cx="7647432" cy="5699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0120" y="2883408"/>
              <a:ext cx="2276856" cy="5699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4463" y="3348227"/>
              <a:ext cx="390143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0120" y="3249168"/>
              <a:ext cx="7613904" cy="5699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0120" y="3553968"/>
              <a:ext cx="3692652" cy="5699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4463" y="4018787"/>
              <a:ext cx="390143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0120" y="3919727"/>
              <a:ext cx="7325868" cy="5699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4463" y="4384547"/>
              <a:ext cx="390143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0120" y="4285487"/>
              <a:ext cx="7392924" cy="5699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0120" y="4590287"/>
              <a:ext cx="2528316" cy="5699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64540" y="1665858"/>
            <a:ext cx="7609840" cy="3318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Dental procedures that involve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manipulation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either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gingival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tissue</a:t>
            </a:r>
            <a:r>
              <a:rPr sz="20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  the periapical region of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teeth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 perforation of the oral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mucosa;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this  includes routine dental</a:t>
            </a:r>
            <a:r>
              <a:rPr sz="2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cleaning.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Procedures of the respiratory tract that involve incision or biopsy of</a:t>
            </a:r>
            <a:r>
              <a:rPr sz="20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respiratory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mucosa</a:t>
            </a:r>
            <a:endParaRPr sz="2000">
              <a:latin typeface="Times New Roman"/>
              <a:cs typeface="Times New Roman"/>
            </a:endParaRPr>
          </a:p>
          <a:p>
            <a:pPr marL="355600" marR="38735" indent="-343535">
              <a:lnSpc>
                <a:spcPct val="100000"/>
              </a:lnSpc>
              <a:spcBef>
                <a:spcPts val="48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Gastrointestinal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(GI) or genitourinary (GU) procedures in patients</a:t>
            </a:r>
            <a:r>
              <a:rPr sz="20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with  ongoing GI or GU tract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infection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Procedures on infected skin, skin structure, or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musculoskeletal</a:t>
            </a:r>
            <a:r>
              <a:rPr sz="20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tissue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Surgery to place prosthetic heart valves or prosthetic intravascular</a:t>
            </a:r>
            <a:r>
              <a:rPr sz="2000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intracardiac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materials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508" y="182879"/>
            <a:ext cx="8737600" cy="1045844"/>
            <a:chOff x="254508" y="182879"/>
            <a:chExt cx="8737600" cy="1045844"/>
          </a:xfrm>
        </p:grpSpPr>
        <p:sp>
          <p:nvSpPr>
            <p:cNvPr id="3" name="object 3"/>
            <p:cNvSpPr/>
            <p:nvPr/>
          </p:nvSpPr>
          <p:spPr>
            <a:xfrm>
              <a:off x="254508" y="182879"/>
              <a:ext cx="5303520" cy="6797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52643" y="182879"/>
              <a:ext cx="1947672" cy="679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66560" y="182879"/>
              <a:ext cx="2225040" cy="679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23387" y="548639"/>
              <a:ext cx="1014984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2987" y="548639"/>
              <a:ext cx="507491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35096" y="548639"/>
              <a:ext cx="3011424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Antibiotic </a:t>
            </a:r>
            <a:r>
              <a:rPr spc="-5" dirty="0"/>
              <a:t>Regimens for </a:t>
            </a:r>
            <a:r>
              <a:rPr dirty="0"/>
              <a:t>Prophylaxis of Endocarditis in Adults</a:t>
            </a:r>
            <a:r>
              <a:rPr spc="-114" dirty="0"/>
              <a:t> </a:t>
            </a:r>
            <a:r>
              <a:rPr dirty="0"/>
              <a:t>with</a:t>
            </a: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High-Risk Cardiac</a:t>
            </a:r>
            <a:r>
              <a:rPr spc="-25" dirty="0"/>
              <a:t> </a:t>
            </a:r>
            <a:r>
              <a:rPr spc="-5" dirty="0"/>
              <a:t>Lesions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0" y="1251203"/>
            <a:ext cx="8806180" cy="4646930"/>
            <a:chOff x="0" y="1251203"/>
            <a:chExt cx="8806180" cy="4646930"/>
          </a:xfrm>
        </p:grpSpPr>
        <p:sp>
          <p:nvSpPr>
            <p:cNvPr id="11" name="object 11"/>
            <p:cNvSpPr/>
            <p:nvPr/>
          </p:nvSpPr>
          <p:spPr>
            <a:xfrm>
              <a:off x="0" y="1251203"/>
              <a:ext cx="3346704" cy="623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758695"/>
              <a:ext cx="394716" cy="445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0604" y="1653539"/>
              <a:ext cx="5564124" cy="6233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055875"/>
              <a:ext cx="4465320" cy="6233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563367"/>
              <a:ext cx="394716" cy="445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0604" y="2458211"/>
              <a:ext cx="6967728" cy="6233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860547"/>
              <a:ext cx="2642616" cy="6233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3368039"/>
              <a:ext cx="394716" cy="445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0604" y="3262883"/>
              <a:ext cx="8545068" cy="6233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3770375"/>
              <a:ext cx="394716" cy="4450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0604" y="3665219"/>
              <a:ext cx="5657088" cy="6233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4172711"/>
              <a:ext cx="394716" cy="4450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0604" y="4067555"/>
              <a:ext cx="6233160" cy="6233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4469891"/>
              <a:ext cx="6601969" cy="62331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4977383"/>
              <a:ext cx="394716" cy="445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0604" y="4872227"/>
              <a:ext cx="8447532" cy="6233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5379719"/>
              <a:ext cx="394716" cy="4450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0604" y="5274563"/>
              <a:ext cx="6928104" cy="6233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8739" y="1251863"/>
            <a:ext cx="8538845" cy="44526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A. Standard oral regimen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1. Amoxicillin: 2 g PO 1 h before</a:t>
            </a:r>
            <a:r>
              <a:rPr sz="22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B. Inability to take oral</a:t>
            </a:r>
            <a:r>
              <a:rPr sz="2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medication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1. Ampicillin: 2 g IV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IM within 1 h before</a:t>
            </a:r>
            <a:r>
              <a:rPr sz="22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C. Penicillin</a:t>
            </a:r>
            <a:r>
              <a:rPr sz="2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allergy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1. Clarithromycin or azithromycin: 500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mg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 1 h before</a:t>
            </a:r>
            <a:r>
              <a:rPr sz="22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2. Cephalexinc: 2 g PO 1 h before</a:t>
            </a:r>
            <a:r>
              <a:rPr sz="22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3. Clindamycin: 600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mg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 1 h before</a:t>
            </a:r>
            <a:r>
              <a:rPr sz="22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D. Penicillin allergy, inability to take oral</a:t>
            </a:r>
            <a:r>
              <a:rPr sz="22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medication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1. Cefazolinc or ceftriaxonec: 1 g IV or IM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30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min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before</a:t>
            </a:r>
            <a:r>
              <a:rPr sz="22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2. Clindamycin: 600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mg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IV or IM 1 h before</a:t>
            </a:r>
            <a:r>
              <a:rPr sz="22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7376" y="594359"/>
            <a:ext cx="5172456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0623" y="739901"/>
            <a:ext cx="44691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key Clinical</a:t>
            </a:r>
            <a:r>
              <a:rPr sz="4400" b="1" spc="-7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points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685544"/>
            <a:ext cx="9144000" cy="4354195"/>
            <a:chOff x="0" y="1685544"/>
            <a:chExt cx="9144000" cy="4354195"/>
          </a:xfrm>
        </p:grpSpPr>
        <p:sp>
          <p:nvSpPr>
            <p:cNvPr id="5" name="object 5"/>
            <p:cNvSpPr/>
            <p:nvPr/>
          </p:nvSpPr>
          <p:spPr>
            <a:xfrm>
              <a:off x="0" y="1770888"/>
              <a:ext cx="342900" cy="3703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1084" y="1685544"/>
              <a:ext cx="8366759" cy="513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1084" y="1959864"/>
              <a:ext cx="5186172" cy="5135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374392"/>
              <a:ext cx="342900" cy="3703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084" y="2289048"/>
              <a:ext cx="6016752" cy="5135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99988" y="2289048"/>
              <a:ext cx="1429512" cy="5135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74992" y="2289048"/>
              <a:ext cx="1703831" cy="5135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1084" y="2563368"/>
              <a:ext cx="8772144" cy="5135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1084" y="2837688"/>
              <a:ext cx="6169152" cy="5135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52388" y="2837688"/>
              <a:ext cx="2503932" cy="5135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3252216"/>
              <a:ext cx="342900" cy="3703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1084" y="3166872"/>
              <a:ext cx="8852916" cy="5135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1084" y="3441192"/>
              <a:ext cx="8205216" cy="5135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3855720"/>
              <a:ext cx="342900" cy="3703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1084" y="3770376"/>
              <a:ext cx="8785860" cy="5135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084" y="4044695"/>
              <a:ext cx="1115568" cy="51358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459223"/>
              <a:ext cx="342900" cy="3703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1084" y="4373879"/>
              <a:ext cx="8214359" cy="51358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1084" y="4648200"/>
              <a:ext cx="1744979" cy="5135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5062728"/>
              <a:ext cx="342900" cy="3703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7472" y="4977384"/>
              <a:ext cx="8615172" cy="51358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1084" y="5251703"/>
              <a:ext cx="8569452" cy="51358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1084" y="5526023"/>
              <a:ext cx="2551176" cy="51358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8739" y="1740153"/>
            <a:ext cx="898017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Staphylococci and streptococci account for 80% of cases of infective endocarditis,</a:t>
            </a:r>
            <a:r>
              <a:rPr sz="18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staphylococci currently the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common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pathogens.</a:t>
            </a:r>
            <a:endParaRPr sz="1800">
              <a:latin typeface="Times New Roman"/>
              <a:cs typeface="Times New Roman"/>
            </a:endParaRPr>
          </a:p>
          <a:p>
            <a:pPr marL="355600" marR="213995" indent="-342900">
              <a:lnSpc>
                <a:spcPct val="100000"/>
              </a:lnSpc>
              <a:spcBef>
                <a:spcPts val="434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Cerebral complications are 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frequent and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most severe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extracardiac complications.  Vegetations that are large,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mobile,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or in 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mitral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position and infective endocarditis due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Staphylococcus </a:t>
            </a:r>
            <a:r>
              <a:rPr sz="1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aureus are associated with an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sz="1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risk 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symptomatic</a:t>
            </a:r>
            <a:r>
              <a:rPr sz="1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embolism.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Identifying the causative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microorganism is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central to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diagnosis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appropriate treatment;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or three blood cultures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routinely be drawn before antibiotic therapy is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initiated.</a:t>
            </a:r>
            <a:endParaRPr sz="1800">
              <a:latin typeface="Times New Roman"/>
              <a:cs typeface="Times New Roman"/>
            </a:endParaRPr>
          </a:p>
          <a:p>
            <a:pPr marL="355600" marR="200025" indent="-342900">
              <a:lnSpc>
                <a:spcPct val="100000"/>
              </a:lnSpc>
              <a:spcBef>
                <a:spcPts val="434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infective endocarditis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suspected, echocardiography should be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performed as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soon as 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possible.</a:t>
            </a:r>
            <a:endParaRPr sz="1800">
              <a:latin typeface="Times New Roman"/>
              <a:cs typeface="Times New Roman"/>
            </a:endParaRPr>
          </a:p>
          <a:p>
            <a:pPr marL="355600" marR="772160" indent="-342900">
              <a:lnSpc>
                <a:spcPct val="100000"/>
              </a:lnSpc>
              <a:spcBef>
                <a:spcPts val="43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Indications for surgery include heart failure, uncontrolled infection, and prevention</a:t>
            </a:r>
            <a:r>
              <a:rPr sz="18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  embolic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events.</a:t>
            </a:r>
            <a:endParaRPr sz="1800">
              <a:latin typeface="Times New Roman"/>
              <a:cs typeface="Times New Roman"/>
            </a:endParaRPr>
          </a:p>
          <a:p>
            <a:pPr marL="355600" marR="314325" indent="-342900">
              <a:lnSpc>
                <a:spcPct val="100000"/>
              </a:lnSpc>
              <a:spcBef>
                <a:spcPts val="434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411480" algn="l"/>
                <a:tab pos="412115" algn="l"/>
              </a:tabLst>
            </a:pPr>
            <a:r>
              <a:rPr dirty="0"/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Indications for antibiotic prophylaxis have been restricted to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invasive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dental procedures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  patients with a prosthetic valve, a history of infective endocarditis, or unrepaired cyanotic  congenital heart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disease.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2823" y="487680"/>
            <a:ext cx="3695700" cy="1478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5922" y="664209"/>
            <a:ext cx="2851150" cy="833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00" i="1" dirty="0">
                <a:latin typeface="Times New Roman"/>
                <a:cs typeface="Times New Roman"/>
              </a:rPr>
              <a:t>THANK</a:t>
            </a:r>
            <a:r>
              <a:rPr sz="5300" i="1" spc="-85" dirty="0">
                <a:latin typeface="Times New Roman"/>
                <a:cs typeface="Times New Roman"/>
              </a:rPr>
              <a:t> </a:t>
            </a:r>
            <a:r>
              <a:rPr sz="5300" i="1" dirty="0">
                <a:latin typeface="Times New Roman"/>
                <a:cs typeface="Times New Roman"/>
              </a:rPr>
              <a:t>U</a:t>
            </a:r>
            <a:endParaRPr sz="53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2000" y="1839467"/>
            <a:ext cx="7620000" cy="4180840"/>
            <a:chOff x="762000" y="1839467"/>
            <a:chExt cx="7620000" cy="4180840"/>
          </a:xfrm>
        </p:grpSpPr>
        <p:sp>
          <p:nvSpPr>
            <p:cNvPr id="5" name="object 5"/>
            <p:cNvSpPr/>
            <p:nvPr/>
          </p:nvSpPr>
          <p:spPr>
            <a:xfrm>
              <a:off x="762000" y="1904999"/>
              <a:ext cx="7594092" cy="4000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000" y="1839467"/>
              <a:ext cx="7620000" cy="41803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1092" y="324611"/>
            <a:ext cx="3899915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4085" y="470662"/>
            <a:ext cx="3196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FFFF"/>
                </a:solidFill>
              </a:rPr>
              <a:t>Epidemiology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600455" y="1559052"/>
            <a:ext cx="7621905" cy="4117975"/>
            <a:chOff x="600455" y="1559052"/>
            <a:chExt cx="7621905" cy="4117975"/>
          </a:xfrm>
        </p:grpSpPr>
        <p:sp>
          <p:nvSpPr>
            <p:cNvPr id="5" name="object 5"/>
            <p:cNvSpPr/>
            <p:nvPr/>
          </p:nvSpPr>
          <p:spPr>
            <a:xfrm>
              <a:off x="600455" y="1712976"/>
              <a:ext cx="611124" cy="63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8679" y="1559052"/>
              <a:ext cx="7353300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8679" y="2046732"/>
              <a:ext cx="3970020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455" y="2785872"/>
              <a:ext cx="611124" cy="6385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8679" y="2631948"/>
              <a:ext cx="6733032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8679" y="3119627"/>
              <a:ext cx="1801368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0455" y="3858768"/>
              <a:ext cx="611124" cy="63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8679" y="3704844"/>
              <a:ext cx="6632448" cy="8991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8679" y="4192524"/>
              <a:ext cx="5696712" cy="899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0455" y="4931663"/>
              <a:ext cx="611124" cy="63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8679" y="4777740"/>
              <a:ext cx="4632960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68240" y="4777740"/>
              <a:ext cx="669036" cy="8991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03876" y="4777740"/>
              <a:ext cx="1280160" cy="899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4540" y="1661287"/>
            <a:ext cx="7085965" cy="3733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Incidence difficult to ascertain and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varies  according to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location</a:t>
            </a:r>
            <a:endParaRPr sz="3200">
              <a:latin typeface="Times New Roman"/>
              <a:cs typeface="Times New Roman"/>
            </a:endParaRPr>
          </a:p>
          <a:p>
            <a:pPr marL="355600" marR="624205" indent="-343535">
              <a:lnSpc>
                <a:spcPct val="100000"/>
              </a:lnSpc>
              <a:spcBef>
                <a:spcPts val="76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Much more common in males than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  females</a:t>
            </a:r>
            <a:endParaRPr sz="3200">
              <a:latin typeface="Times New Roman"/>
              <a:cs typeface="Times New Roman"/>
            </a:endParaRPr>
          </a:p>
          <a:p>
            <a:pPr marL="355600" marR="723900" indent="-343535">
              <a:lnSpc>
                <a:spcPct val="100000"/>
              </a:lnSpc>
              <a:spcBef>
                <a:spcPts val="77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May occur in persons of any age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  increasingly common in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elderly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Mortality ranges from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20-30%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9805" y="470662"/>
            <a:ext cx="31013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FFFF"/>
                </a:solidFill>
              </a:rPr>
              <a:t>Classification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621791" y="1571244"/>
            <a:ext cx="3793490" cy="3683635"/>
            <a:chOff x="621791" y="1571244"/>
            <a:chExt cx="3793490" cy="3683635"/>
          </a:xfrm>
        </p:grpSpPr>
        <p:sp>
          <p:nvSpPr>
            <p:cNvPr id="4" name="object 4"/>
            <p:cNvSpPr/>
            <p:nvPr/>
          </p:nvSpPr>
          <p:spPr>
            <a:xfrm>
              <a:off x="621791" y="1709928"/>
              <a:ext cx="536448" cy="5593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159" y="1571244"/>
              <a:ext cx="1316736" cy="7894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9179" y="2118360"/>
              <a:ext cx="528828" cy="629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0451" y="2087880"/>
              <a:ext cx="3000756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0451" y="2453640"/>
              <a:ext cx="1185672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9179" y="2923032"/>
              <a:ext cx="528828" cy="629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0451" y="2892552"/>
              <a:ext cx="2784348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9179" y="3361944"/>
              <a:ext cx="528828" cy="6294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30451" y="3331464"/>
              <a:ext cx="2221992" cy="679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9179" y="3800855"/>
              <a:ext cx="528828" cy="629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0451" y="3770376"/>
              <a:ext cx="2622804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9179" y="4239767"/>
              <a:ext cx="528828" cy="629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0451" y="4209288"/>
              <a:ext cx="3084576" cy="679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30451" y="4575048"/>
              <a:ext cx="2866644" cy="6797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85"/>
              </a:spcBef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pc="-5" dirty="0"/>
              <a:t>Acute</a:t>
            </a:r>
          </a:p>
          <a:p>
            <a:pPr marL="756285" marR="90170" lvl="1" indent="-287020">
              <a:lnSpc>
                <a:spcPct val="100000"/>
              </a:lnSpc>
              <a:spcBef>
                <a:spcPts val="59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Affects normal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heart  valves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Rapidly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destructive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Metastatic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foci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Commonly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Staph.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If not treated,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usually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</a:rPr>
              <a:t>fatal within 6</a:t>
            </a:r>
            <a:r>
              <a:rPr sz="2400" spc="-8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weeks</a:t>
            </a:r>
            <a:endParaRPr sz="2400"/>
          </a:p>
        </p:txBody>
      </p:sp>
      <p:grpSp>
        <p:nvGrpSpPr>
          <p:cNvPr id="19" name="object 19"/>
          <p:cNvGrpSpPr/>
          <p:nvPr/>
        </p:nvGrpSpPr>
        <p:grpSpPr>
          <a:xfrm>
            <a:off x="4584191" y="1571244"/>
            <a:ext cx="3945890" cy="2806065"/>
            <a:chOff x="4584191" y="1571244"/>
            <a:chExt cx="3945890" cy="2806065"/>
          </a:xfrm>
        </p:grpSpPr>
        <p:sp>
          <p:nvSpPr>
            <p:cNvPr id="20" name="object 20"/>
            <p:cNvSpPr/>
            <p:nvPr/>
          </p:nvSpPr>
          <p:spPr>
            <a:xfrm>
              <a:off x="4584191" y="1709928"/>
              <a:ext cx="536448" cy="5593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61559" y="1571244"/>
              <a:ext cx="1772412" cy="78943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21579" y="2118360"/>
              <a:ext cx="528827" cy="629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92851" y="2087880"/>
              <a:ext cx="3236976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92851" y="2453640"/>
              <a:ext cx="1869948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21579" y="2923032"/>
              <a:ext cx="528827" cy="629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92851" y="2892552"/>
              <a:ext cx="2260092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21579" y="3361944"/>
              <a:ext cx="528827" cy="6294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92851" y="3331464"/>
              <a:ext cx="3084576" cy="679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92851" y="3697223"/>
              <a:ext cx="2444496" cy="6797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727575" y="1575103"/>
            <a:ext cx="3525520" cy="259016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85"/>
              </a:spcBef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Subacute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9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Often affects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damaged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heart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valves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Indolent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nature</a:t>
            </a:r>
            <a:endParaRPr sz="2400">
              <a:latin typeface="Times New Roman"/>
              <a:cs typeface="Times New Roman"/>
            </a:endParaRPr>
          </a:p>
          <a:p>
            <a:pPr marL="756285" marR="156210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If not treated,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usually  fatal by one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6811" y="57911"/>
            <a:ext cx="3806952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9805" y="203962"/>
            <a:ext cx="31038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Times New Roman"/>
                <a:cs typeface="Times New Roman"/>
              </a:rPr>
              <a:t>Pathogenesis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106424"/>
            <a:ext cx="8364220" cy="1489075"/>
            <a:chOff x="0" y="1106424"/>
            <a:chExt cx="8364220" cy="1489075"/>
          </a:xfrm>
        </p:grpSpPr>
        <p:sp>
          <p:nvSpPr>
            <p:cNvPr id="5" name="object 5"/>
            <p:cNvSpPr/>
            <p:nvPr/>
          </p:nvSpPr>
          <p:spPr>
            <a:xfrm>
              <a:off x="0" y="1245108"/>
              <a:ext cx="472439" cy="559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59" y="1106424"/>
              <a:ext cx="5283708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3379" y="1616964"/>
              <a:ext cx="528827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4651" y="1586484"/>
              <a:ext cx="7719059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651" y="1915668"/>
              <a:ext cx="5900928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2709672"/>
            <a:ext cx="8083550" cy="1087120"/>
            <a:chOff x="0" y="2709672"/>
            <a:chExt cx="8083550" cy="1087120"/>
          </a:xfrm>
        </p:grpSpPr>
        <p:sp>
          <p:nvSpPr>
            <p:cNvPr id="11" name="object 11"/>
            <p:cNvSpPr/>
            <p:nvPr/>
          </p:nvSpPr>
          <p:spPr>
            <a:xfrm>
              <a:off x="0" y="2848356"/>
              <a:ext cx="472439" cy="559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359" y="2709672"/>
              <a:ext cx="7748016" cy="7894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22464" y="2775204"/>
              <a:ext cx="560831" cy="6827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3840" y="3116580"/>
              <a:ext cx="5737860" cy="679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0" y="3910584"/>
            <a:ext cx="7780020" cy="2367280"/>
            <a:chOff x="0" y="3910584"/>
            <a:chExt cx="7780020" cy="2367280"/>
          </a:xfrm>
        </p:grpSpPr>
        <p:sp>
          <p:nvSpPr>
            <p:cNvPr id="16" name="object 16"/>
            <p:cNvSpPr/>
            <p:nvPr/>
          </p:nvSpPr>
          <p:spPr>
            <a:xfrm>
              <a:off x="0" y="4049268"/>
              <a:ext cx="472439" cy="5593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3359" y="3910584"/>
              <a:ext cx="3168395" cy="7894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25139" y="3976116"/>
              <a:ext cx="560832" cy="6827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53740" y="3976116"/>
              <a:ext cx="2674619" cy="6827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19928" y="3976116"/>
              <a:ext cx="510539" cy="68275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22035" y="3976116"/>
              <a:ext cx="2157984" cy="68275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3379" y="4421124"/>
              <a:ext cx="528827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4651" y="4390644"/>
              <a:ext cx="3275076" cy="6797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3379" y="4823460"/>
              <a:ext cx="528827" cy="6294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4651" y="4792980"/>
              <a:ext cx="2299716" cy="6797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38983" y="4792980"/>
              <a:ext cx="1780032" cy="67970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3379" y="5225796"/>
              <a:ext cx="528827" cy="6294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4651" y="5195316"/>
              <a:ext cx="2827020" cy="6797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3379" y="5628132"/>
              <a:ext cx="528827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4651" y="5597652"/>
              <a:ext cx="2631948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8739" y="1152513"/>
            <a:ext cx="8005445" cy="491363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0"/>
              </a:spcBef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ALTERED VALVE</a:t>
            </a:r>
            <a:r>
              <a:rPr sz="28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SURFACE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ts val="2600"/>
              </a:lnSpc>
              <a:spcBef>
                <a:spcPts val="62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Animal experiments suggest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 IE is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almost impossible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 establish unless the valve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surface is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damaged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Times New Roman"/>
              <a:buChar char="–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ts val="3225"/>
              </a:lnSpc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DEPOSITION OF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PLATELETS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AND FIBRIN</a:t>
            </a:r>
            <a:r>
              <a:rPr sz="2800" b="1" spc="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745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nonbacterial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thrombotic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vegetation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(NBTE)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BACTERAEMIA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– attaches to platelet-fibrin</a:t>
            </a:r>
            <a:r>
              <a:rPr sz="24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deposits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30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Covered by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fibrin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Protected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neutrophils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Division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bacteria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Mature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vegetation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4535" y="324611"/>
            <a:ext cx="3651504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97529" y="470662"/>
            <a:ext cx="2947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Patho</a:t>
            </a:r>
            <a:r>
              <a:rPr sz="4400" spc="10" dirty="0"/>
              <a:t>g</a:t>
            </a:r>
            <a:r>
              <a:rPr sz="4400" dirty="0"/>
              <a:t>enesis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600455" y="1559052"/>
            <a:ext cx="7702550" cy="3586479"/>
            <a:chOff x="600455" y="1559052"/>
            <a:chExt cx="7702550" cy="3586479"/>
          </a:xfrm>
        </p:grpSpPr>
        <p:sp>
          <p:nvSpPr>
            <p:cNvPr id="5" name="object 5"/>
            <p:cNvSpPr/>
            <p:nvPr/>
          </p:nvSpPr>
          <p:spPr>
            <a:xfrm>
              <a:off x="600455" y="1712976"/>
              <a:ext cx="611124" cy="63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8679" y="1559052"/>
              <a:ext cx="4408932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0223" y="2180844"/>
              <a:ext cx="614172" cy="7299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9972" y="2144268"/>
              <a:ext cx="6620256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2570988"/>
              <a:ext cx="7002780" cy="7894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6380" y="3118104"/>
              <a:ext cx="528828" cy="6294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9739" y="3087624"/>
              <a:ext cx="4457700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0223" y="3558540"/>
              <a:ext cx="614172" cy="7299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9972" y="3521963"/>
              <a:ext cx="5995415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9972" y="3948684"/>
              <a:ext cx="5673852" cy="7894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16380" y="4495800"/>
              <a:ext cx="528828" cy="6294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9739" y="4465319"/>
              <a:ext cx="2136648" cy="6797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4540" y="1562441"/>
            <a:ext cx="7301865" cy="337121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8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Haemodynamic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Factors</a:t>
            </a:r>
            <a:endParaRPr sz="32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Bacterial colonisation more likely to occur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around lesions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high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degrees of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tubulence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9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» eg.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small VSD,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valvular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stenosis</a:t>
            </a:r>
            <a:endParaRPr sz="2400">
              <a:latin typeface="Times New Roman"/>
              <a:cs typeface="Times New Roman"/>
            </a:endParaRPr>
          </a:p>
          <a:p>
            <a:pPr marL="756285" marR="1101090" lvl="1" indent="-287020">
              <a:lnSpc>
                <a:spcPct val="100000"/>
              </a:lnSpc>
              <a:spcBef>
                <a:spcPts val="655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Large surface areas, low flow and low  turbulence are less likely to cause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IE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9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» eg large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VSD,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7749540" cy="6341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1324</Words>
  <Application>Microsoft Office PowerPoint</Application>
  <PresentationFormat>On-screen Show (4:3)</PresentationFormat>
  <Paragraphs>299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Symbol</vt:lpstr>
      <vt:lpstr>Times New Roman</vt:lpstr>
      <vt:lpstr>Wingdings</vt:lpstr>
      <vt:lpstr>Office Theme</vt:lpstr>
      <vt:lpstr>INFECTIVE ENDOCARDITIS DR.K.N.KARTHIC SUMAN NATH</vt:lpstr>
      <vt:lpstr>Contents of Lecture</vt:lpstr>
      <vt:lpstr>DEFINITION</vt:lpstr>
      <vt:lpstr>ENDOCARDITIS</vt:lpstr>
      <vt:lpstr>Epidemiology</vt:lpstr>
      <vt:lpstr>Classification</vt:lpstr>
      <vt:lpstr>Pathogenesis</vt:lpstr>
      <vt:lpstr>Pathogenesis</vt:lpstr>
      <vt:lpstr>PowerPoint Presentation</vt:lpstr>
      <vt:lpstr>Pathogenesis</vt:lpstr>
      <vt:lpstr>Site of Infection</vt:lpstr>
      <vt:lpstr>Turbulent blood flow  traumatises endothelium</vt:lpstr>
      <vt:lpstr>Clinical Manifestations</vt:lpstr>
      <vt:lpstr>CLINICAL MANIFESTATION</vt:lpstr>
      <vt:lpstr>PowerPoint Presentation</vt:lpstr>
      <vt:lpstr>Making the Diagnosis</vt:lpstr>
      <vt:lpstr>Diagnosis: Duke Criteria</vt:lpstr>
      <vt:lpstr>PowerPoint Presentation</vt:lpstr>
      <vt:lpstr>Duke Criteria</vt:lpstr>
      <vt:lpstr>Echocardiography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Microbiology</vt:lpstr>
      <vt:lpstr>The Essential Blood Test</vt:lpstr>
      <vt:lpstr>Complications</vt:lpstr>
      <vt:lpstr>Local Spread of Infection</vt:lpstr>
      <vt:lpstr>Principles of Medical Management</vt:lpstr>
      <vt:lpstr>Therapy</vt:lpstr>
      <vt:lpstr>Therapy</vt:lpstr>
      <vt:lpstr>PowerPoint Presentation</vt:lpstr>
      <vt:lpstr>Surgical Therapy</vt:lpstr>
      <vt:lpstr>Surgical Therapy</vt:lpstr>
      <vt:lpstr>PowerPoint Presentation</vt:lpstr>
      <vt:lpstr>PROPHYLAXIS</vt:lpstr>
      <vt:lpstr>PowerPoint Presentation</vt:lpstr>
      <vt:lpstr>HIGHEST RISK CONDITIONS</vt:lpstr>
      <vt:lpstr>HIGHEST RISK PROCEDURES</vt:lpstr>
      <vt:lpstr>Antibiotic Regimens for Prophylaxis of Endocarditis in Adults with High-Risk Cardiac Lesions</vt:lpstr>
      <vt:lpstr>key Clinical points</vt:lpstr>
      <vt:lpstr>THANK 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INFECTIVE ENDOCARDITIS DR.K.N.KARTHIC SUMAN NATH</dc:title>
  <dc:creator>Admin</dc:creator>
  <cp:lastModifiedBy>Microsoft account</cp:lastModifiedBy>
  <cp:revision>1</cp:revision>
  <dcterms:created xsi:type="dcterms:W3CDTF">2021-07-31T04:46:02Z</dcterms:created>
  <dcterms:modified xsi:type="dcterms:W3CDTF">2021-07-31T04:49:30Z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2021-07-31T00:00:00Z</vt:filetime>
  </property>
</Properties>
</file>